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drawings/drawing3.xml" ContentType="application/vnd.openxmlformats-officedocument.drawingml.chartshapes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drawings/drawing4.xml" ContentType="application/vnd.openxmlformats-officedocument.drawingml.chartshapes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drawings/drawing5.xml" ContentType="application/vnd.openxmlformats-officedocument.drawingml.chartshapes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drawings/drawing6.xml" ContentType="application/vnd.openxmlformats-officedocument.drawingml.chartshapes+xml"/>
  <Override PartName="/ppt/charts/chart18.xml" ContentType="application/vnd.openxmlformats-officedocument.drawingml.chart+xml"/>
  <Override PartName="/ppt/drawings/drawing7.xml" ContentType="application/vnd.openxmlformats-officedocument.drawingml.chartshapes+xml"/>
  <Override PartName="/ppt/charts/chart19.xml" ContentType="application/vnd.openxmlformats-officedocument.drawingml.chart+xml"/>
  <Override PartName="/ppt/drawings/drawing8.xml" ContentType="application/vnd.openxmlformats-officedocument.drawingml.chartshapes+xml"/>
  <Override PartName="/ppt/charts/chart20.xml" ContentType="application/vnd.openxmlformats-officedocument.drawingml.chart+xml"/>
  <Override PartName="/ppt/drawings/drawing9.xml" ContentType="application/vnd.openxmlformats-officedocument.drawingml.chartshapes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drawings/drawing10.xml" ContentType="application/vnd.openxmlformats-officedocument.drawingml.chartshapes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drawings/drawing11.xml" ContentType="application/vnd.openxmlformats-officedocument.drawingml.chartshapes+xml"/>
  <Override PartName="/ppt/charts/chart26.xml" ContentType="application/vnd.openxmlformats-officedocument.drawingml.chart+xml"/>
  <Override PartName="/ppt/drawings/drawing12.xml" ContentType="application/vnd.openxmlformats-officedocument.drawingml.chartshapes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drawings/drawing13.xml" ContentType="application/vnd.openxmlformats-officedocument.drawingml.chartshapes+xml"/>
  <Override PartName="/ppt/charts/chart30.xml" ContentType="application/vnd.openxmlformats-officedocument.drawingml.chart+xml"/>
  <Override PartName="/ppt/drawings/drawing14.xml" ContentType="application/vnd.openxmlformats-officedocument.drawingml.chartshapes+xml"/>
  <Override PartName="/ppt/charts/chart31.xml" ContentType="application/vnd.openxmlformats-officedocument.drawingml.chart+xml"/>
  <Override PartName="/ppt/drawings/drawing15.xml" ContentType="application/vnd.openxmlformats-officedocument.drawingml.chartshapes+xml"/>
  <Override PartName="/ppt/charts/chart32.xml" ContentType="application/vnd.openxmlformats-officedocument.drawingml.chart+xml"/>
  <Override PartName="/ppt/drawings/drawing16.xml" ContentType="application/vnd.openxmlformats-officedocument.drawingml.chartshapes+xml"/>
  <Override PartName="/ppt/charts/chart33.xml" ContentType="application/vnd.openxmlformats-officedocument.drawingml.chart+xml"/>
  <Override PartName="/ppt/drawings/drawing17.xml" ContentType="application/vnd.openxmlformats-officedocument.drawingml.chartshapes+xml"/>
  <Override PartName="/ppt/charts/chart34.xml" ContentType="application/vnd.openxmlformats-officedocument.drawingml.chart+xml"/>
  <Override PartName="/ppt/drawings/drawing18.xml" ContentType="application/vnd.openxmlformats-officedocument.drawingml.chartshapes+xml"/>
  <Override PartName="/ppt/charts/chart35.xml" ContentType="application/vnd.openxmlformats-officedocument.drawingml.chart+xml"/>
  <Override PartName="/ppt/drawings/drawing19.xml" ContentType="application/vnd.openxmlformats-officedocument.drawingml.chartshapes+xml"/>
  <Override PartName="/ppt/charts/chart36.xml" ContentType="application/vnd.openxmlformats-officedocument.drawingml.chart+xml"/>
  <Override PartName="/ppt/drawings/drawing20.xml" ContentType="application/vnd.openxmlformats-officedocument.drawingml.chartshapes+xml"/>
  <Override PartName="/ppt/charts/chart37.xml" ContentType="application/vnd.openxmlformats-officedocument.drawingml.chart+xml"/>
  <Override PartName="/ppt/drawings/drawing21.xml" ContentType="application/vnd.openxmlformats-officedocument.drawingml.chartshapes+xml"/>
  <Override PartName="/ppt/charts/chart38.xml" ContentType="application/vnd.openxmlformats-officedocument.drawingml.chart+xml"/>
  <Override PartName="/ppt/drawings/drawing22.xml" ContentType="application/vnd.openxmlformats-officedocument.drawingml.chartshapes+xml"/>
  <Override PartName="/ppt/charts/chart39.xml" ContentType="application/vnd.openxmlformats-officedocument.drawingml.chart+xml"/>
  <Override PartName="/ppt/drawings/drawing23.xml" ContentType="application/vnd.openxmlformats-officedocument.drawingml.chartshapes+xml"/>
  <Override PartName="/ppt/charts/chart40.xml" ContentType="application/vnd.openxmlformats-officedocument.drawingml.chart+xml"/>
  <Override PartName="/ppt/drawings/drawing24.xml" ContentType="application/vnd.openxmlformats-officedocument.drawingml.chartshapes+xml"/>
  <Override PartName="/ppt/charts/chart41.xml" ContentType="application/vnd.openxmlformats-officedocument.drawingml.chart+xml"/>
  <Override PartName="/ppt/drawings/drawing25.xml" ContentType="application/vnd.openxmlformats-officedocument.drawingml.chartshapes+xml"/>
  <Override PartName="/ppt/charts/chart42.xml" ContentType="application/vnd.openxmlformats-officedocument.drawingml.chart+xml"/>
  <Override PartName="/ppt/drawings/drawing26.xml" ContentType="application/vnd.openxmlformats-officedocument.drawingml.chartshapes+xml"/>
  <Override PartName="/ppt/charts/chart43.xml" ContentType="application/vnd.openxmlformats-officedocument.drawingml.chart+xml"/>
  <Override PartName="/ppt/drawings/drawing27.xml" ContentType="application/vnd.openxmlformats-officedocument.drawingml.chartshapes+xml"/>
  <Override PartName="/ppt/charts/chart44.xml" ContentType="application/vnd.openxmlformats-officedocument.drawingml.chart+xml"/>
  <Override PartName="/ppt/drawings/drawing28.xml" ContentType="application/vnd.openxmlformats-officedocument.drawingml.chartshapes+xml"/>
  <Override PartName="/ppt/charts/chart45.xml" ContentType="application/vnd.openxmlformats-officedocument.drawingml.chart+xml"/>
  <Override PartName="/ppt/charts/chart46.xml" ContentType="application/vnd.openxmlformats-officedocument.drawingml.chart+xml"/>
  <Override PartName="/ppt/charts/chart47.xml" ContentType="application/vnd.openxmlformats-officedocument.drawingml.chart+xml"/>
  <Override PartName="/ppt/drawings/drawing29.xml" ContentType="application/vnd.openxmlformats-officedocument.drawingml.chartshapes+xml"/>
  <Override PartName="/ppt/charts/chart48.xml" ContentType="application/vnd.openxmlformats-officedocument.drawingml.chart+xml"/>
  <Override PartName="/ppt/drawings/drawing30.xml" ContentType="application/vnd.openxmlformats-officedocument.drawingml.chartshapes+xml"/>
  <Override PartName="/ppt/charts/chart49.xml" ContentType="application/vnd.openxmlformats-officedocument.drawingml.chart+xml"/>
  <Override PartName="/ppt/drawings/drawing31.xml" ContentType="application/vnd.openxmlformats-officedocument.drawingml.chartshapes+xml"/>
  <Override PartName="/ppt/charts/chart50.xml" ContentType="application/vnd.openxmlformats-officedocument.drawingml.chart+xml"/>
  <Override PartName="/ppt/charts/chart51.xml" ContentType="application/vnd.openxmlformats-officedocument.drawingml.chart+xml"/>
  <Override PartName="/ppt/drawings/drawing32.xml" ContentType="application/vnd.openxmlformats-officedocument.drawingml.chartshapes+xml"/>
  <Override PartName="/ppt/charts/chart52.xml" ContentType="application/vnd.openxmlformats-officedocument.drawingml.chart+xml"/>
  <Override PartName="/ppt/drawings/drawing33.xml" ContentType="application/vnd.openxmlformats-officedocument.drawingml.chartshapes+xml"/>
  <Override PartName="/ppt/charts/chart53.xml" ContentType="application/vnd.openxmlformats-officedocument.drawingml.chart+xml"/>
  <Override PartName="/ppt/drawings/drawing34.xml" ContentType="application/vnd.openxmlformats-officedocument.drawingml.chartshapes+xml"/>
  <Override PartName="/ppt/charts/chart54.xml" ContentType="application/vnd.openxmlformats-officedocument.drawingml.chart+xml"/>
  <Override PartName="/ppt/drawings/drawing35.xml" ContentType="application/vnd.openxmlformats-officedocument.drawingml.chartshapes+xml"/>
  <Override PartName="/ppt/charts/chart55.xml" ContentType="application/vnd.openxmlformats-officedocument.drawingml.chart+xml"/>
  <Override PartName="/ppt/drawings/drawing36.xml" ContentType="application/vnd.openxmlformats-officedocument.drawingml.chartshapes+xml"/>
  <Override PartName="/ppt/charts/chart56.xml" ContentType="application/vnd.openxmlformats-officedocument.drawingml.chart+xml"/>
  <Override PartName="/ppt/drawings/drawing37.xml" ContentType="application/vnd.openxmlformats-officedocument.drawingml.chartshapes+xml"/>
  <Override PartName="/ppt/charts/chart57.xml" ContentType="application/vnd.openxmlformats-officedocument.drawingml.chart+xml"/>
  <Override PartName="/ppt/charts/chart58.xml" ContentType="application/vnd.openxmlformats-officedocument.drawingml.chart+xml"/>
  <Override PartName="/ppt/charts/chart59.xml" ContentType="application/vnd.openxmlformats-officedocument.drawingml.chart+xml"/>
  <Override PartName="/ppt/charts/chart60.xml" ContentType="application/vnd.openxmlformats-officedocument.drawingml.chart+xml"/>
  <Override PartName="/ppt/charts/chart61.xml" ContentType="application/vnd.openxmlformats-officedocument.drawingml.chart+xml"/>
  <Override PartName="/ppt/charts/chart62.xml" ContentType="application/vnd.openxmlformats-officedocument.drawingml.chart+xml"/>
  <Override PartName="/ppt/charts/chart63.xml" ContentType="application/vnd.openxmlformats-officedocument.drawingml.chart+xml"/>
  <Override PartName="/ppt/drawings/drawing38.xml" ContentType="application/vnd.openxmlformats-officedocument.drawingml.chartshapes+xml"/>
  <Override PartName="/ppt/charts/chart64.xml" ContentType="application/vnd.openxmlformats-officedocument.drawingml.chart+xml"/>
  <Override PartName="/ppt/drawings/drawing39.xml" ContentType="application/vnd.openxmlformats-officedocument.drawingml.chartshapes+xml"/>
  <Override PartName="/ppt/charts/chart65.xml" ContentType="application/vnd.openxmlformats-officedocument.drawingml.chart+xml"/>
  <Override PartName="/ppt/drawings/drawing40.xml" ContentType="application/vnd.openxmlformats-officedocument.drawingml.chartshapes+xml"/>
  <Override PartName="/ppt/charts/chart66.xml" ContentType="application/vnd.openxmlformats-officedocument.drawingml.chart+xml"/>
  <Override PartName="/ppt/charts/chart67.xml" ContentType="application/vnd.openxmlformats-officedocument.drawingml.chart+xml"/>
  <Override PartName="/ppt/drawings/drawing41.xml" ContentType="application/vnd.openxmlformats-officedocument.drawingml.chartshapes+xml"/>
  <Override PartName="/ppt/charts/chart68.xml" ContentType="application/vnd.openxmlformats-officedocument.drawingml.chart+xml"/>
  <Override PartName="/ppt/drawings/drawing42.xml" ContentType="application/vnd.openxmlformats-officedocument.drawingml.chartshapes+xml"/>
  <Override PartName="/ppt/charts/chart69.xml" ContentType="application/vnd.openxmlformats-officedocument.drawingml.chart+xml"/>
  <Override PartName="/ppt/drawings/drawing43.xml" ContentType="application/vnd.openxmlformats-officedocument.drawingml.chartshapes+xml"/>
  <Override PartName="/ppt/charts/chart70.xml" ContentType="application/vnd.openxmlformats-officedocument.drawingml.chart+xml"/>
  <Override PartName="/ppt/drawings/drawing44.xml" ContentType="application/vnd.openxmlformats-officedocument.drawingml.chartshapes+xml"/>
  <Override PartName="/ppt/charts/chart71.xml" ContentType="application/vnd.openxmlformats-officedocument.drawingml.chart+xml"/>
  <Override PartName="/ppt/charts/chart72.xml" ContentType="application/vnd.openxmlformats-officedocument.drawingml.chart+xml"/>
  <Override PartName="/ppt/drawings/drawing45.xml" ContentType="application/vnd.openxmlformats-officedocument.drawingml.chartshapes+xml"/>
  <Override PartName="/ppt/charts/chart73.xml" ContentType="application/vnd.openxmlformats-officedocument.drawingml.chart+xml"/>
  <Override PartName="/ppt/charts/chart74.xml" ContentType="application/vnd.openxmlformats-officedocument.drawingml.chart+xml"/>
  <Override PartName="/ppt/drawings/drawing46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94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Hoja_de_c_lculo_de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Hoja_de_c_lculo_de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Hoja_de_c_lculo_de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Hoja_de_c_lculo_de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Hoja_de_c_lculo_de_Microsoft_Excel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Hoja_de_c_lculo_de_Microsoft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Hoja_de_c_lculo_de_Microsoft_Excel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Hoja_de_c_lculo_de_Microsoft_Excel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Hoja_de_c_lculo_de_Microsoft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22.xlsx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Hoja_de_c_lculo_de_Microsoft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24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Hoja_de_c_lculo_de_Microsoft_Excel25.xlsx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Hoja_de_c_lculo_de_Microsoft_Excel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27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28.xlsx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Hoja_de_c_lculo_de_Microsoft_Excel2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3.xlsx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package" Target="../embeddings/Hoja_de_c_lculo_de_Microsoft_Excel30.xlsx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package" Target="../embeddings/Hoja_de_c_lculo_de_Microsoft_Excel31.xlsx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6.xml"/><Relationship Id="rId1" Type="http://schemas.openxmlformats.org/officeDocument/2006/relationships/package" Target="../embeddings/Hoja_de_c_lculo_de_Microsoft_Excel32.xlsx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7.xml"/><Relationship Id="rId1" Type="http://schemas.openxmlformats.org/officeDocument/2006/relationships/package" Target="../embeddings/Hoja_de_c_lculo_de_Microsoft_Excel33.xlsx"/></Relationships>
</file>

<file path=ppt/charts/_rels/chart3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8.xml"/><Relationship Id="rId1" Type="http://schemas.openxmlformats.org/officeDocument/2006/relationships/package" Target="../embeddings/Hoja_de_c_lculo_de_Microsoft_Excel34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9.xml"/><Relationship Id="rId1" Type="http://schemas.openxmlformats.org/officeDocument/2006/relationships/package" Target="../embeddings/Hoja_de_c_lculo_de_Microsoft_Excel35.xlsx"/></Relationships>
</file>

<file path=ppt/charts/_rels/chart3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0.xml"/><Relationship Id="rId1" Type="http://schemas.openxmlformats.org/officeDocument/2006/relationships/package" Target="../embeddings/Hoja_de_c_lculo_de_Microsoft_Excel36.xlsx"/></Relationships>
</file>

<file path=ppt/charts/_rels/chart3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1.xml"/><Relationship Id="rId1" Type="http://schemas.openxmlformats.org/officeDocument/2006/relationships/package" Target="../embeddings/Hoja_de_c_lculo_de_Microsoft_Excel37.xlsx"/></Relationships>
</file>

<file path=ppt/charts/_rels/chart3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2.xml"/><Relationship Id="rId1" Type="http://schemas.openxmlformats.org/officeDocument/2006/relationships/package" Target="../embeddings/Hoja_de_c_lculo_de_Microsoft_Excel38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3.xml"/><Relationship Id="rId1" Type="http://schemas.openxmlformats.org/officeDocument/2006/relationships/package" Target="../embeddings/Hoja_de_c_lculo_de_Microsoft_Excel39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4.xlsx"/></Relationships>
</file>

<file path=ppt/charts/_rels/chart4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4.xml"/><Relationship Id="rId1" Type="http://schemas.openxmlformats.org/officeDocument/2006/relationships/package" Target="../embeddings/Hoja_de_c_lculo_de_Microsoft_Excel40.xlsx"/></Relationships>
</file>

<file path=ppt/charts/_rels/chart4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5.xml"/><Relationship Id="rId1" Type="http://schemas.openxmlformats.org/officeDocument/2006/relationships/package" Target="../embeddings/Hoja_de_c_lculo_de_Microsoft_Excel41.xlsx"/></Relationships>
</file>

<file path=ppt/charts/_rels/chart4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6.xml"/><Relationship Id="rId1" Type="http://schemas.openxmlformats.org/officeDocument/2006/relationships/package" Target="../embeddings/Hoja_de_c_lculo_de_Microsoft_Excel42.xlsx"/></Relationships>
</file>

<file path=ppt/charts/_rels/chart4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7.xml"/><Relationship Id="rId1" Type="http://schemas.openxmlformats.org/officeDocument/2006/relationships/package" Target="../embeddings/Hoja_de_c_lculo_de_Microsoft_Excel43.xlsx"/></Relationships>
</file>

<file path=ppt/charts/_rels/chart4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8.xml"/><Relationship Id="rId1" Type="http://schemas.openxmlformats.org/officeDocument/2006/relationships/package" Target="../embeddings/Hoja_de_c_lculo_de_Microsoft_Excel44.xlsx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45.xlsx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46.xlsx"/></Relationships>
</file>

<file path=ppt/charts/_rels/chart4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9.xml"/><Relationship Id="rId1" Type="http://schemas.openxmlformats.org/officeDocument/2006/relationships/package" Target="../embeddings/Hoja_de_c_lculo_de_Microsoft_Excel47.xlsx"/></Relationships>
</file>

<file path=ppt/charts/_rels/chart4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0.xml"/><Relationship Id="rId1" Type="http://schemas.openxmlformats.org/officeDocument/2006/relationships/package" Target="../embeddings/Hoja_de_c_lculo_de_Microsoft_Excel48.xlsx"/></Relationships>
</file>

<file path=ppt/charts/_rels/chart4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1.xml"/><Relationship Id="rId1" Type="http://schemas.openxmlformats.org/officeDocument/2006/relationships/package" Target="../embeddings/Hoja_de_c_lculo_de_Microsoft_Excel49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5.xlsx"/></Relationships>
</file>

<file path=ppt/charts/_rels/chart5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50.xlsx"/></Relationships>
</file>

<file path=ppt/charts/_rels/chart5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2.xml"/><Relationship Id="rId1" Type="http://schemas.openxmlformats.org/officeDocument/2006/relationships/package" Target="../embeddings/Hoja_de_c_lculo_de_Microsoft_Excel51.xlsx"/></Relationships>
</file>

<file path=ppt/charts/_rels/chart5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3.xml"/><Relationship Id="rId1" Type="http://schemas.openxmlformats.org/officeDocument/2006/relationships/package" Target="../embeddings/Hoja_de_c_lculo_de_Microsoft_Excel52.xlsx"/></Relationships>
</file>

<file path=ppt/charts/_rels/chart5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4.xml"/><Relationship Id="rId1" Type="http://schemas.openxmlformats.org/officeDocument/2006/relationships/package" Target="../embeddings/Hoja_de_c_lculo_de_Microsoft_Excel53.xlsx"/></Relationships>
</file>

<file path=ppt/charts/_rels/chart5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5.xml"/><Relationship Id="rId1" Type="http://schemas.openxmlformats.org/officeDocument/2006/relationships/package" Target="../embeddings/Hoja_de_c_lculo_de_Microsoft_Excel54.xlsx"/></Relationships>
</file>

<file path=ppt/charts/_rels/chart5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6.xml"/><Relationship Id="rId1" Type="http://schemas.openxmlformats.org/officeDocument/2006/relationships/package" Target="../embeddings/Hoja_de_c_lculo_de_Microsoft_Excel55.xlsx"/></Relationships>
</file>

<file path=ppt/charts/_rels/chart5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7.xml"/><Relationship Id="rId1" Type="http://schemas.openxmlformats.org/officeDocument/2006/relationships/package" Target="../embeddings/Hoja_de_c_lculo_de_Microsoft_Excel56.xlsx"/></Relationships>
</file>

<file path=ppt/charts/_rels/chart5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57.xlsx"/></Relationships>
</file>

<file path=ppt/charts/_rels/chart5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58.xlsx"/></Relationships>
</file>

<file path=ppt/charts/_rels/chart5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59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6.xlsx"/></Relationships>
</file>

<file path=ppt/charts/_rels/chart6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60.xlsx"/></Relationships>
</file>

<file path=ppt/charts/_rels/chart6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61.xlsx"/></Relationships>
</file>

<file path=ppt/charts/_rels/chart6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62.xlsx"/></Relationships>
</file>

<file path=ppt/charts/_rels/chart6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8.xml"/><Relationship Id="rId1" Type="http://schemas.openxmlformats.org/officeDocument/2006/relationships/package" Target="../embeddings/Hoja_de_c_lculo_de_Microsoft_Excel63.xlsx"/></Relationships>
</file>

<file path=ppt/charts/_rels/chart6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9.xml"/><Relationship Id="rId1" Type="http://schemas.openxmlformats.org/officeDocument/2006/relationships/package" Target="../embeddings/Hoja_de_c_lculo_de_Microsoft_Excel64.xlsx"/></Relationships>
</file>

<file path=ppt/charts/_rels/chart6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0.xml"/><Relationship Id="rId1" Type="http://schemas.openxmlformats.org/officeDocument/2006/relationships/package" Target="../embeddings/Hoja_de_c_lculo_de_Microsoft_Excel65.xlsx"/></Relationships>
</file>

<file path=ppt/charts/_rels/chart6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66.xlsx"/></Relationships>
</file>

<file path=ppt/charts/_rels/chart6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1.xml"/><Relationship Id="rId1" Type="http://schemas.openxmlformats.org/officeDocument/2006/relationships/package" Target="../embeddings/Hoja_de_c_lculo_de_Microsoft_Excel67.xlsx"/></Relationships>
</file>

<file path=ppt/charts/_rels/chart6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2.xml"/><Relationship Id="rId1" Type="http://schemas.openxmlformats.org/officeDocument/2006/relationships/package" Target="../embeddings/Hoja_de_c_lculo_de_Microsoft_Excel68.xlsx"/></Relationships>
</file>

<file path=ppt/charts/_rels/chart6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3.xml"/><Relationship Id="rId1" Type="http://schemas.openxmlformats.org/officeDocument/2006/relationships/package" Target="../embeddings/Hoja_de_c_lculo_de_Microsoft_Excel69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7.xlsx"/></Relationships>
</file>

<file path=ppt/charts/_rels/chart7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4.xml"/><Relationship Id="rId1" Type="http://schemas.openxmlformats.org/officeDocument/2006/relationships/package" Target="../embeddings/Hoja_de_c_lculo_de_Microsoft_Excel70.xlsx"/></Relationships>
</file>

<file path=ppt/charts/_rels/chart7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71.xlsx"/></Relationships>
</file>

<file path=ppt/charts/_rels/chart7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5.xml"/><Relationship Id="rId1" Type="http://schemas.openxmlformats.org/officeDocument/2006/relationships/package" Target="../embeddings/Hoja_de_c_lculo_de_Microsoft_Excel72.xlsx"/></Relationships>
</file>

<file path=ppt/charts/_rels/chart7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73.xlsx"/></Relationships>
</file>

<file path=ppt/charts/_rels/chart7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6.xml"/><Relationship Id="rId1" Type="http://schemas.openxmlformats.org/officeDocument/2006/relationships/package" Target="../embeddings/Hoja_de_c_lculo_de_Microsoft_Excel74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6706023498739698"/>
          <c:y val="7.8727729374980029E-2"/>
          <c:w val="0.60949870508908865"/>
          <c:h val="0.89906701362182062"/>
        </c:manualLayout>
      </c:layout>
      <c:bar3DChart>
        <c:barDir val="bar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"/>
            <c:invertIfNegative val="0"/>
            <c:bubble3D val="0"/>
            <c:spPr>
              <a:solidFill>
                <a:srgbClr val="187A98"/>
              </a:solidFill>
            </c:spPr>
          </c:dPt>
          <c:dLbls>
            <c:dLbl>
              <c:idx val="0"/>
              <c:layout>
                <c:manualLayout>
                  <c:x val="3.955678862093429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62665613049472E-2"/>
                  <c:y val="2.01881867714839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7137583563571764E-2"/>
                  <c:y val="2.01865972756359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5161589885274951E-2"/>
                  <c:y val="4.03731945512711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0766391149615671E-2"/>
                  <c:y val="2.01865972756359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3951987356593822E-2"/>
                  <c:y val="6.0559791826908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es-MX" sz="1200" b="1" i="0" u="none" strike="noStrike" kern="1200" baseline="0">
                    <a:solidFill>
                      <a:sysClr val="windowText" lastClr="000000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('Ind 1-B'!$D$5,'Ind 1-B'!$G$5)</c:f>
              <c:strCache>
                <c:ptCount val="2"/>
                <c:pt idx="0">
                  <c:v>
2006</c:v>
                </c:pt>
                <c:pt idx="1">
                  <c:v>
2010</c:v>
                </c:pt>
              </c:strCache>
            </c:strRef>
          </c:cat>
          <c:val>
            <c:numRef>
              <c:f>('Ind 1-B'!$D$6,'Ind 1-B'!$G$6)</c:f>
              <c:numCache>
                <c:formatCode>0.0%</c:formatCode>
                <c:ptCount val="2"/>
                <c:pt idx="0">
                  <c:v>0.94401140396105665</c:v>
                </c:pt>
                <c:pt idx="1">
                  <c:v>0.87067366510122735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1654784"/>
        <c:axId val="30559616"/>
        <c:axId val="0"/>
      </c:bar3DChart>
      <c:catAx>
        <c:axId val="81654784"/>
        <c:scaling>
          <c:orientation val="maxMin"/>
        </c:scaling>
        <c:delete val="0"/>
        <c:axPos val="l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00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30559616"/>
        <c:crosses val="autoZero"/>
        <c:auto val="1"/>
        <c:lblAlgn val="ctr"/>
        <c:lblOffset val="100"/>
        <c:noMultiLvlLbl val="0"/>
      </c:catAx>
      <c:valAx>
        <c:axId val="30559616"/>
        <c:scaling>
          <c:orientation val="minMax"/>
        </c:scaling>
        <c:delete val="1"/>
        <c:axPos val="t"/>
        <c:numFmt formatCode="0.0%" sourceLinked="1"/>
        <c:majorTickMark val="out"/>
        <c:minorTickMark val="none"/>
        <c:tickLblPos val="none"/>
        <c:crossAx val="81654784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4.- DESERCIÓN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 DEL 5B, 5A Y DEL SUT</a:t>
            </a:r>
          </a:p>
          <a:p>
            <a:pPr>
              <a:defRPr/>
            </a:pPr>
            <a:r>
              <a:rPr lang="es-MX" sz="1200" baseline="0">
                <a:latin typeface="Arial" pitchFamily="34" charset="0"/>
                <a:cs typeface="Arial" pitchFamily="34" charset="0"/>
              </a:rPr>
              <a:t> 2010 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FF0066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2.6356917163068618E-2"/>
                  <c:y val="1.00775191337967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9535375744602981E-2"/>
                  <c:y val="2.01550382675935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0999648920329125E-2"/>
                  <c:y val="1.6124030614074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4'!$F$10:$H$11</c:f>
              <c:strCache>
                <c:ptCount val="3"/>
                <c:pt idx="0">
                  <c:v>5B</c:v>
                </c:pt>
                <c:pt idx="1">
                  <c:v>5A</c:v>
                </c:pt>
                <c:pt idx="2">
                  <c:v>SUT</c:v>
                </c:pt>
              </c:strCache>
            </c:strRef>
          </c:cat>
          <c:val>
            <c:numRef>
              <c:f>'Ind 4'!$F$12:$H$12</c:f>
              <c:numCache>
                <c:formatCode>0.0%</c:formatCode>
                <c:ptCount val="3"/>
                <c:pt idx="0">
                  <c:v>9.8400000000000001E-2</c:v>
                </c:pt>
                <c:pt idx="1">
                  <c:v>7.4899999999999994E-2</c:v>
                </c:pt>
                <c:pt idx="2">
                  <c:v>8.6599999999999996E-2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158336"/>
        <c:axId val="148708096"/>
        <c:axId val="0"/>
      </c:bar3DChart>
      <c:catAx>
        <c:axId val="38158336"/>
        <c:scaling>
          <c:orientation val="maxMin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48708096"/>
        <c:crosses val="autoZero"/>
        <c:auto val="1"/>
        <c:lblAlgn val="ctr"/>
        <c:lblOffset val="100"/>
        <c:noMultiLvlLbl val="0"/>
      </c:catAx>
      <c:valAx>
        <c:axId val="148708096"/>
        <c:scaling>
          <c:orientation val="minMax"/>
        </c:scaling>
        <c:delete val="1"/>
        <c:axPos val="t"/>
        <c:numFmt formatCode="0.0%" sourceLinked="1"/>
        <c:majorTickMark val="none"/>
        <c:minorTickMark val="none"/>
        <c:tickLblPos val="nextTo"/>
        <c:crossAx val="38158336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5.1.- TASA DE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EGRESO GENERAL DE TSU</a:t>
            </a:r>
          </a:p>
          <a:p>
            <a:pPr>
              <a:defRPr/>
            </a:pPr>
            <a:r>
              <a:rPr lang="es-MX" sz="1200" b="1" i="0" u="none" strike="noStrike" baseline="0">
                <a:effectLst/>
                <a:latin typeface="Arial" pitchFamily="34" charset="0"/>
                <a:cs typeface="Arial" pitchFamily="34" charset="0"/>
              </a:rPr>
              <a:t>2006 VS 2009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FF6600"/>
            </a:solidFill>
            <a:scene3d>
              <a:camera prst="orthographicFront"/>
              <a:lightRig rig="threePt" dir="t"/>
            </a:scene3d>
            <a:sp3d>
              <a:bevelT w="165100" prst="coolSlant"/>
              <a:bevelB/>
            </a:sp3d>
          </c:spPr>
          <c:invertIfNegative val="0"/>
          <c:dLbls>
            <c:dLbl>
              <c:idx val="0"/>
              <c:layout>
                <c:manualLayout>
                  <c:x val="5.4196209146634276E-2"/>
                  <c:y val="1.41303354500441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2728015869492904E-2"/>
                  <c:y val="1.81673698087806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9556788620934299E-2"/>
                  <c:y val="6.05597918269079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3441059923516631E-2"/>
                  <c:y val="6.05597918269079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9045861187857352E-2"/>
                  <c:y val="1.41306180929451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4906126168736397E-2"/>
                  <c:y val="1.41306180929451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5.1'!$B$4:$C$5</c:f>
              <c:strCache>
                <c:ptCount val="2"/>
                <c:pt idx="0">
                  <c:v>Cohorte Generacional  2004-2006
</c:v>
                </c:pt>
                <c:pt idx="1">
                  <c:v>Cohorte Generacional 2007-2009
</c:v>
                </c:pt>
              </c:strCache>
            </c:strRef>
          </c:cat>
          <c:val>
            <c:numRef>
              <c:f>'Ind 5.1'!$B$6:$C$6</c:f>
              <c:numCache>
                <c:formatCode>0</c:formatCode>
                <c:ptCount val="2"/>
                <c:pt idx="0">
                  <c:v>57</c:v>
                </c:pt>
                <c:pt idx="1">
                  <c:v>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043648"/>
        <c:axId val="148726912"/>
        <c:axId val="0"/>
      </c:bar3DChart>
      <c:catAx>
        <c:axId val="38043648"/>
        <c:scaling>
          <c:orientation val="maxMin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90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48726912"/>
        <c:crosses val="autoZero"/>
        <c:auto val="1"/>
        <c:lblAlgn val="ctr"/>
        <c:lblOffset val="100"/>
        <c:noMultiLvlLbl val="0"/>
      </c:catAx>
      <c:valAx>
        <c:axId val="148726912"/>
        <c:scaling>
          <c:orientation val="minMax"/>
        </c:scaling>
        <c:delete val="1"/>
        <c:axPos val="t"/>
        <c:numFmt formatCode="0" sourceLinked="1"/>
        <c:majorTickMark val="none"/>
        <c:minorTickMark val="none"/>
        <c:tickLblPos val="none"/>
        <c:crossAx val="3804364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5.1.B.- TASA DE EGRESO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POR MODALIDAD DE TSU</a:t>
            </a:r>
          </a:p>
          <a:p>
            <a:pPr>
              <a:defRPr/>
            </a:pPr>
            <a:r>
              <a:rPr lang="es-MX" sz="1200" b="1" i="0" u="none" strike="noStrike" baseline="0">
                <a:effectLst/>
                <a:latin typeface="Arial" pitchFamily="34" charset="0"/>
                <a:cs typeface="Arial" pitchFamily="34" charset="0"/>
              </a:rPr>
              <a:t>2006 VS 2009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2FA41C"/>
            </a:solidFill>
          </c:spPr>
          <c:invertIfNegative val="0"/>
          <c:dPt>
            <c:idx val="3"/>
            <c:invertIfNegative val="0"/>
            <c:bubble3D val="0"/>
            <c:spPr>
              <a:solidFill>
                <a:srgbClr val="00FFFF"/>
              </a:solidFill>
            </c:spPr>
          </c:dPt>
          <c:dPt>
            <c:idx val="7"/>
            <c:invertIfNegative val="0"/>
            <c:bubble3D val="0"/>
            <c:spPr>
              <a:solidFill>
                <a:srgbClr val="00FFFF"/>
              </a:solidFill>
            </c:spPr>
          </c:dPt>
          <c:dLbls>
            <c:dLbl>
              <c:idx val="0"/>
              <c:layout>
                <c:manualLayout>
                  <c:x val="1.085194381171108E-2"/>
                  <c:y val="-3.22985556410174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208436788174994E-2"/>
                  <c:y val="-2.82612361858902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4259719058555424E-3"/>
                  <c:y val="-3.22985556410174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85194381171108E-2"/>
                  <c:y val="-2.624257645832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129859529277738E-3"/>
                  <c:y val="-1.81679375480723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0694789293916605E-3"/>
                  <c:y val="-2.624257645832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8.138957858783321E-3"/>
                  <c:y val="-2.22052570031995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5.4259719058555424E-3"/>
                  <c:y val="-2.0186597275635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5.1.b'!$A$3:$H$5</c:f>
              <c:multiLvlStrCache>
                <c:ptCount val="8"/>
                <c:lvl>
                  <c:pt idx="0">
                    <c:v>Tasa de Egreso Programa Regular
</c:v>
                  </c:pt>
                  <c:pt idx="1">
                    <c:v>
Tasa de Egreso del Programa 2X3
</c:v>
                  </c:pt>
                  <c:pt idx="2">
                    <c:v>Tasa de Egreso Programa Despresurizado
</c:v>
                  </c:pt>
                  <c:pt idx="3">
                    <c:v>Tasa de Egreso General
</c:v>
                  </c:pt>
                  <c:pt idx="4">
                    <c:v>Tasa de Egreso Programa Regular
</c:v>
                  </c:pt>
                  <c:pt idx="5">
                    <c:v>
Tasa de Egreso del Programa 2X3
</c:v>
                  </c:pt>
                  <c:pt idx="6">
                    <c:v>Tasa de Egreso Programa Despresurizado
</c:v>
                  </c:pt>
                  <c:pt idx="7">
                    <c:v>Tasa de Egreso General
</c:v>
                  </c:pt>
                </c:lvl>
                <c:lvl>
                  <c:pt idx="0">
                    <c:v>2006</c:v>
                  </c:pt>
                  <c:pt idx="4">
                    <c:v>2009</c:v>
                  </c:pt>
                </c:lvl>
              </c:multiLvlStrCache>
            </c:multiLvlStrRef>
          </c:cat>
          <c:val>
            <c:numRef>
              <c:f>'Ind 5.1.b'!$A$6:$H$6</c:f>
              <c:numCache>
                <c:formatCode>0</c:formatCode>
                <c:ptCount val="8"/>
                <c:pt idx="0">
                  <c:v>57</c:v>
                </c:pt>
                <c:pt idx="1">
                  <c:v>54</c:v>
                </c:pt>
                <c:pt idx="2">
                  <c:v>44</c:v>
                </c:pt>
                <c:pt idx="3">
                  <c:v>57</c:v>
                </c:pt>
                <c:pt idx="4">
                  <c:v>58</c:v>
                </c:pt>
                <c:pt idx="5">
                  <c:v>92</c:v>
                </c:pt>
                <c:pt idx="6">
                  <c:v>48</c:v>
                </c:pt>
                <c:pt idx="7">
                  <c:v>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044672"/>
        <c:axId val="148729216"/>
        <c:axId val="0"/>
      </c:bar3DChart>
      <c:catAx>
        <c:axId val="3804467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80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48729216"/>
        <c:crosses val="autoZero"/>
        <c:auto val="1"/>
        <c:lblAlgn val="ctr"/>
        <c:lblOffset val="100"/>
        <c:noMultiLvlLbl val="0"/>
      </c:catAx>
      <c:valAx>
        <c:axId val="148729216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one"/>
        <c:crossAx val="38044672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r>
              <a:rPr lang="en-US" sz="1200">
                <a:latin typeface="Arial" pitchFamily="34" charset="0"/>
                <a:cs typeface="Arial" pitchFamily="34" charset="0"/>
              </a:rPr>
              <a:t>5.1.-  TASA DE TITULACIÓN GENERAL DE TSU</a:t>
            </a:r>
          </a:p>
          <a:p>
            <a:pPr>
              <a:defRPr sz="1200">
                <a:latin typeface="Arial" pitchFamily="34" charset="0"/>
                <a:cs typeface="Arial" pitchFamily="34" charset="0"/>
              </a:defRPr>
            </a:pPr>
            <a:r>
              <a:rPr lang="es-MX" sz="1200" b="1" i="0" u="none" strike="noStrike" baseline="0">
                <a:effectLst/>
              </a:rPr>
              <a:t>2006 VS 2009</a:t>
            </a:r>
            <a:endParaRPr lang="en-US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</c:spPr>
          <c:invertIfNegative val="0"/>
          <c:dLbls>
            <c:dLbl>
              <c:idx val="0"/>
              <c:layout>
                <c:manualLayout>
                  <c:x val="3.3678283041698925E-2"/>
                  <c:y val="1.41290639932168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365679742702992E-2"/>
                  <c:y val="2.2203609507000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541705360181349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720529961758409E-2"/>
                  <c:y val="1.0093298637817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8.7903974713186249E-3"/>
                  <c:y val="1.21119583653815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83471860922529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5.1.c'!$B$3:$C$4</c:f>
              <c:strCache>
                <c:ptCount val="2"/>
                <c:pt idx="0">
                  <c:v>Cohorte Generacional 2004-2006
</c:v>
                </c:pt>
                <c:pt idx="1">
                  <c:v>Cohorte Generacional 2007-2009
</c:v>
                </c:pt>
              </c:strCache>
            </c:strRef>
          </c:cat>
          <c:val>
            <c:numRef>
              <c:f>'Ind 5.1.c'!$B$5:$C$5</c:f>
              <c:numCache>
                <c:formatCode>0</c:formatCode>
                <c:ptCount val="2"/>
                <c:pt idx="0">
                  <c:v>49</c:v>
                </c:pt>
                <c:pt idx="1">
                  <c:v>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40120320"/>
        <c:axId val="148731520"/>
        <c:axId val="0"/>
      </c:bar3DChart>
      <c:catAx>
        <c:axId val="40120320"/>
        <c:scaling>
          <c:orientation val="maxMin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00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48731520"/>
        <c:crosses val="autoZero"/>
        <c:auto val="1"/>
        <c:lblAlgn val="ctr"/>
        <c:lblOffset val="100"/>
        <c:noMultiLvlLbl val="0"/>
      </c:catAx>
      <c:valAx>
        <c:axId val="148731520"/>
        <c:scaling>
          <c:orientation val="minMax"/>
        </c:scaling>
        <c:delete val="1"/>
        <c:axPos val="t"/>
        <c:numFmt formatCode="0" sourceLinked="1"/>
        <c:majorTickMark val="none"/>
        <c:minorTickMark val="none"/>
        <c:tickLblPos val="none"/>
        <c:crossAx val="40120320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5.1.-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TASA DE TITULACIÓN DE TSU POR MODALIDAD</a:t>
            </a:r>
          </a:p>
          <a:p>
            <a:pPr>
              <a:defRPr/>
            </a:pPr>
            <a:r>
              <a:rPr lang="es-MX" sz="1200" b="1" i="0" u="none" strike="noStrike" baseline="0">
                <a:effectLst/>
                <a:latin typeface="Arial" pitchFamily="34" charset="0"/>
                <a:cs typeface="Arial" pitchFamily="34" charset="0"/>
              </a:rPr>
              <a:t>2006 VS 2009</a:t>
            </a:r>
            <a:endParaRPr lang="es-MX" sz="10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EBDC15"/>
            </a:solidFill>
            <a:scene3d>
              <a:camera prst="orthographicFront"/>
              <a:lightRig rig="threePt" dir="t"/>
            </a:scene3d>
            <a:sp3d>
              <a:bevelT w="165100" prst="coolSlant"/>
              <a:bevelB w="165100" prst="coolSlant"/>
            </a:sp3d>
          </c:spPr>
          <c:invertIfNegative val="0"/>
          <c:dPt>
            <c:idx val="3"/>
            <c:invertIfNegative val="0"/>
            <c:bubble3D val="0"/>
            <c:spPr>
              <a:solidFill>
                <a:srgbClr val="00990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Pt>
            <c:idx val="7"/>
            <c:invertIfNegative val="0"/>
            <c:bubble3D val="0"/>
            <c:spPr>
              <a:solidFill>
                <a:srgbClr val="00990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Lbls>
            <c:dLbl>
              <c:idx val="0"/>
              <c:layout>
                <c:manualLayout>
                  <c:x val="1.2218543237501328E-2"/>
                  <c:y val="-2.2205257003199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218543237501328E-2"/>
                  <c:y val="-2.0186597275635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218543237501328E-2"/>
                  <c:y val="-2.2205257003199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430463661111753E-3"/>
                  <c:y val="-1.41306180929451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4304636611117053E-3"/>
                  <c:y val="-1.41306180929451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5033114069454742E-3"/>
                  <c:y val="-8.07463891025436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8.1456954916675518E-3"/>
                  <c:y val="-1.41306180929451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5.4304636611117053E-3"/>
                  <c:y val="-1.81679375480723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0" vert="horz"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5.1.d'!$A$4:$H$6</c:f>
              <c:multiLvlStrCache>
                <c:ptCount val="8"/>
                <c:lvl>
                  <c:pt idx="0">
                    <c:v>Programa Regular
</c:v>
                  </c:pt>
                  <c:pt idx="1">
                    <c:v>Programa 2X3
</c:v>
                  </c:pt>
                  <c:pt idx="2">
                    <c:v>Programa Despresurizado
</c:v>
                  </c:pt>
                  <c:pt idx="3">
                    <c:v>General</c:v>
                  </c:pt>
                  <c:pt idx="4">
                    <c:v>Programa Regular
</c:v>
                  </c:pt>
                  <c:pt idx="5">
                    <c:v>Programa 2X3
</c:v>
                  </c:pt>
                  <c:pt idx="6">
                    <c:v>Programa Despresurizado
</c:v>
                  </c:pt>
                  <c:pt idx="7">
                    <c:v>General</c:v>
                  </c:pt>
                </c:lvl>
                <c:lvl>
                  <c:pt idx="0">
                    <c:v>2006</c:v>
                  </c:pt>
                  <c:pt idx="4">
                    <c:v>2009</c:v>
                  </c:pt>
                </c:lvl>
              </c:multiLvlStrCache>
            </c:multiLvlStrRef>
          </c:cat>
          <c:val>
            <c:numRef>
              <c:f>'Ind 5.1.d'!$A$7:$H$7</c:f>
              <c:numCache>
                <c:formatCode>0</c:formatCode>
                <c:ptCount val="8"/>
                <c:pt idx="0">
                  <c:v>50</c:v>
                </c:pt>
                <c:pt idx="1">
                  <c:v>42</c:v>
                </c:pt>
                <c:pt idx="2">
                  <c:v>35</c:v>
                </c:pt>
                <c:pt idx="3">
                  <c:v>49</c:v>
                </c:pt>
                <c:pt idx="4">
                  <c:v>51</c:v>
                </c:pt>
                <c:pt idx="5">
                  <c:v>87</c:v>
                </c:pt>
                <c:pt idx="6">
                  <c:v>43</c:v>
                </c:pt>
                <c:pt idx="7">
                  <c:v>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8046208"/>
        <c:axId val="39616512"/>
        <c:axId val="0"/>
      </c:bar3DChart>
      <c:catAx>
        <c:axId val="3804620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90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39616512"/>
        <c:crosses val="autoZero"/>
        <c:auto val="1"/>
        <c:lblAlgn val="ctr"/>
        <c:lblOffset val="100"/>
        <c:noMultiLvlLbl val="0"/>
      </c:catAx>
      <c:valAx>
        <c:axId val="39616512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one"/>
        <c:crossAx val="3804620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r>
              <a:rPr lang="es-MX" sz="1200">
                <a:latin typeface="Arial" pitchFamily="34" charset="0"/>
                <a:cs typeface="Arial" pitchFamily="34" charset="0"/>
              </a:rPr>
              <a:t>5.1.- TITULADOS DE TSU EN RELACIÓN A LOS EGRESADOS</a:t>
            </a:r>
          </a:p>
          <a:p>
            <a:pPr>
              <a:defRPr sz="1200">
                <a:latin typeface="Arial" pitchFamily="34" charset="0"/>
                <a:cs typeface="Arial" pitchFamily="34" charset="0"/>
              </a:defRPr>
            </a:pPr>
            <a:r>
              <a:rPr lang="es-MX" sz="1200" b="1" i="0" u="none" strike="noStrike" baseline="0">
                <a:effectLst/>
              </a:rPr>
              <a:t>2006 VS 2009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 w="165100" prst="coolSlant"/>
              <a:bevelB w="165100" prst="coolSlant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A91798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Pt>
            <c:idx val="1"/>
            <c:invertIfNegative val="0"/>
            <c:bubble3D val="0"/>
            <c:spPr>
              <a:solidFill>
                <a:srgbClr val="FF0066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Lbls>
            <c:dLbl>
              <c:idx val="0"/>
              <c:layout>
                <c:manualLayout>
                  <c:x val="4.68821198470335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885811352533007E-2"/>
                  <c:y val="1.0029655724458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1788246015769649E-2"/>
                  <c:y val="1.0029655724458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369652364005514E-2"/>
                  <c:y val="1.60471964473781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0766391149615571E-2"/>
                  <c:y val="8.02359822368911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7.032317977054986E-2"/>
                  <c:y val="8.02375616853600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5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5.1.e'!$B$4:$C$4</c:f>
              <c:numCache>
                <c:formatCode>General</c:formatCode>
                <c:ptCount val="2"/>
                <c:pt idx="0">
                  <c:v>2006</c:v>
                </c:pt>
                <c:pt idx="1">
                  <c:v>2009</c:v>
                </c:pt>
              </c:numCache>
            </c:numRef>
          </c:cat>
          <c:val>
            <c:numRef>
              <c:f>'Ind 5.1.e'!$B$5:$C$5</c:f>
              <c:numCache>
                <c:formatCode>0</c:formatCode>
                <c:ptCount val="2"/>
                <c:pt idx="0">
                  <c:v>87</c:v>
                </c:pt>
                <c:pt idx="1">
                  <c:v>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9"/>
        <c:gapDepth val="165"/>
        <c:shape val="cylinder"/>
        <c:axId val="38045184"/>
        <c:axId val="39618816"/>
        <c:axId val="0"/>
      </c:bar3DChart>
      <c:catAx>
        <c:axId val="3804518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00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39618816"/>
        <c:crosses val="autoZero"/>
        <c:auto val="1"/>
        <c:lblAlgn val="ctr"/>
        <c:lblOffset val="100"/>
        <c:noMultiLvlLbl val="0"/>
      </c:catAx>
      <c:valAx>
        <c:axId val="39618816"/>
        <c:scaling>
          <c:orientation val="minMax"/>
        </c:scaling>
        <c:delete val="1"/>
        <c:axPos val="t"/>
        <c:numFmt formatCode="0" sourceLinked="1"/>
        <c:majorTickMark val="none"/>
        <c:minorTickMark val="none"/>
        <c:tickLblPos val="none"/>
        <c:crossAx val="38045184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5.1.- TASA DE TITULACIÓN DE TSU EN RELACIÓN A LOS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EGRESADOS POR TIPO DE PROGRAMA, </a:t>
            </a:r>
            <a:r>
              <a:rPr lang="es-MX" sz="1200" b="1" i="0" u="none" strike="noStrike" baseline="0">
                <a:effectLst/>
                <a:latin typeface="Arial" pitchFamily="34" charset="0"/>
                <a:cs typeface="Arial" pitchFamily="34" charset="0"/>
              </a:rPr>
              <a:t>2006 VS 2009</a:t>
            </a:r>
            <a:endParaRPr lang="es-MX" sz="10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9933"/>
            </a:solidFill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CC66FF"/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Pt>
            <c:idx val="2"/>
            <c:invertIfNegative val="0"/>
            <c:bubble3D val="0"/>
            <c:spPr>
              <a:solidFill>
                <a:srgbClr val="FF3300"/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Pt>
            <c:idx val="4"/>
            <c:invertIfNegative val="0"/>
            <c:bubble3D val="0"/>
            <c:spPr>
              <a:solidFill>
                <a:srgbClr val="CC66FF"/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Pt>
            <c:idx val="5"/>
            <c:invertIfNegative val="0"/>
            <c:bubble3D val="0"/>
            <c:spPr>
              <a:solidFill>
                <a:srgbClr val="FF3300"/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Lbls>
            <c:dLbl>
              <c:idx val="0"/>
              <c:layout>
                <c:manualLayout>
                  <c:x val="2.0465889593132738E-2"/>
                  <c:y val="-4.1783442340412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372711674506202E-2"/>
                  <c:y val="-3.96942702233917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008319034964017E-2"/>
                  <c:y val="-3.96942702233917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372711674506202E-2"/>
                  <c:y val="-3.96942702233917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3194674872217103E-2"/>
                  <c:y val="-4.1783442340412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465889593132738E-2"/>
                  <c:y val="-4.38726144574329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4.0931779186265489E-3"/>
                  <c:y val="-3.34267538723298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9.5507484767953111E-3"/>
                  <c:y val="-1.88025490531856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8.1863558372531047E-3"/>
                  <c:y val="-2.5070065404247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8.1863558372531047E-3"/>
                  <c:y val="-2.2980893287226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6.8219631977109313E-3"/>
                  <c:y val="-2.2980893287226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6.8219631977109313E-3"/>
                  <c:y val="-2.7159237521268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8.1863558372531047E-3"/>
                  <c:y val="-1.4624204819144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5.4575705581686312E-3"/>
                  <c:y val="-1.25350327021236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4.0931779186264465E-3"/>
                  <c:y val="-2.08917211702061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1.3643926395420865E-3"/>
                  <c:y val="-1.6713376936164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1.364392639542184E-3"/>
                  <c:y val="-8.35668846808247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>
                <c:manualLayout>
                  <c:x val="8.1863558372531047E-3"/>
                  <c:y val="-1.8802549053185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5.1.g'!$B$3:$G$5</c:f>
              <c:multiLvlStrCache>
                <c:ptCount val="6"/>
                <c:lvl>
                  <c:pt idx="0">
                    <c:v>Programas 2X3
</c:v>
                  </c:pt>
                  <c:pt idx="1">
                    <c:v>Programa Despresurizado
</c:v>
                  </c:pt>
                  <c:pt idx="2">
                    <c:v>Programa Regular
</c:v>
                  </c:pt>
                  <c:pt idx="3">
                    <c:v>Programas 2X3
</c:v>
                  </c:pt>
                  <c:pt idx="4">
                    <c:v>Programa Despresurizado
</c:v>
                  </c:pt>
                  <c:pt idx="5">
                    <c:v>Programa Regular
</c:v>
                  </c:pt>
                </c:lvl>
                <c:lvl>
                  <c:pt idx="0">
                    <c:v>2006</c:v>
                  </c:pt>
                  <c:pt idx="3">
                    <c:v>2009</c:v>
                  </c:pt>
                </c:lvl>
              </c:multiLvlStrCache>
            </c:multiLvlStrRef>
          </c:cat>
          <c:val>
            <c:numRef>
              <c:f>'Ind 5.1.g'!$B$6:$G$6</c:f>
              <c:numCache>
                <c:formatCode>0</c:formatCode>
                <c:ptCount val="6"/>
                <c:pt idx="0">
                  <c:v>78</c:v>
                </c:pt>
                <c:pt idx="1">
                  <c:v>80</c:v>
                </c:pt>
                <c:pt idx="2">
                  <c:v>87</c:v>
                </c:pt>
                <c:pt idx="3">
                  <c:v>95</c:v>
                </c:pt>
                <c:pt idx="4">
                  <c:v>89</c:v>
                </c:pt>
                <c:pt idx="5">
                  <c:v>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4"/>
        <c:gapDepth val="147"/>
        <c:shape val="cylinder"/>
        <c:axId val="38139904"/>
        <c:axId val="39620544"/>
        <c:axId val="0"/>
      </c:bar3DChart>
      <c:catAx>
        <c:axId val="3813990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90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39620544"/>
        <c:crosses val="autoZero"/>
        <c:auto val="1"/>
        <c:lblAlgn val="ctr"/>
        <c:lblOffset val="100"/>
        <c:noMultiLvlLbl val="0"/>
      </c:catAx>
      <c:valAx>
        <c:axId val="3962054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one"/>
        <c:crossAx val="38139904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200">
                <a:latin typeface="Arial" pitchFamily="34" charset="0"/>
                <a:cs typeface="Arial" pitchFamily="34" charset="0"/>
              </a:rPr>
              <a:t>5.2.- REGISTRO DE TITULADOS DE TSU  ANTE LA DIRECCIÓN GENERAL DE PROFESIONES </a:t>
            </a:r>
            <a:r>
              <a:rPr lang="es-MX" sz="1200" b="1" i="0" u="none" strike="noStrike" baseline="0">
                <a:effectLst/>
                <a:latin typeface="Arial" pitchFamily="34" charset="0"/>
                <a:cs typeface="Arial" pitchFamily="34" charset="0"/>
              </a:rPr>
              <a:t>2006 VS 2009</a:t>
            </a:r>
            <a:endParaRPr lang="en-US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</c:spPr>
          <c:invertIfNegative val="0"/>
          <c:dLbls>
            <c:dLbl>
              <c:idx val="0"/>
              <c:layout>
                <c:manualLayout>
                  <c:x val="8.7937359726883088E-3"/>
                  <c:y val="-6.2578437527630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375751439439502E-6"/>
                  <c:y val="-5.44983782951712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790397471318781E-3"/>
                  <c:y val="-5.04664931890899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9301324904395776E-3"/>
                  <c:y val="-2.62425764583268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4650662452197856E-2"/>
                  <c:y val="-1.61492778205087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7.3253312260988367E-3"/>
                  <c:y val="-4.44105140063991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5.1.f'!$B$3:$C$4</c:f>
              <c:strCache>
                <c:ptCount val="2"/>
                <c:pt idx="0">
                  <c:v>2006</c:v>
                </c:pt>
                <c:pt idx="1">
                  <c:v>2009</c:v>
                </c:pt>
              </c:strCache>
            </c:strRef>
          </c:cat>
          <c:val>
            <c:numRef>
              <c:f>'Ind 5.1.f'!$B$5:$C$5</c:f>
              <c:numCache>
                <c:formatCode>0.0%</c:formatCode>
                <c:ptCount val="2"/>
                <c:pt idx="0">
                  <c:v>0.79649999999999999</c:v>
                </c:pt>
                <c:pt idx="1">
                  <c:v>0.8417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1750528"/>
        <c:axId val="39622848"/>
        <c:axId val="0"/>
      </c:bar3DChart>
      <c:catAx>
        <c:axId val="4175052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39622848"/>
        <c:crosses val="autoZero"/>
        <c:auto val="1"/>
        <c:lblAlgn val="ctr"/>
        <c:lblOffset val="100"/>
        <c:noMultiLvlLbl val="0"/>
      </c:catAx>
      <c:valAx>
        <c:axId val="39622848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one"/>
        <c:crossAx val="4175052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6.- EGRESADOS DE TSU INCORPORADOS AL MERCADO LABORAL A SEIS MESES DE SU EGRESO, </a:t>
            </a:r>
            <a:r>
              <a:rPr lang="es-MX" sz="1200" b="1" i="0" u="none" strike="noStrike" baseline="0">
                <a:effectLst/>
                <a:latin typeface="Arial" pitchFamily="34" charset="0"/>
                <a:cs typeface="Arial" pitchFamily="34" charset="0"/>
              </a:rPr>
              <a:t>2006 VS 2009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990000"/>
            </a:solidFill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2.9301324904395781E-2"/>
                  <c:y val="-0.10698896556087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510927433077041E-2"/>
                  <c:y val="-9.48770071954887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115728697417734E-2"/>
                  <c:y val="-5.65224723717805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720529961758404E-2"/>
                  <c:y val="-3.63358750961447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4650662452197856E-2"/>
                  <c:y val="-3.02798959134540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0255463716538633E-2"/>
                  <c:y val="-6.45971112820348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6'!$B$3:$C$4</c:f>
              <c:strCache>
                <c:ptCount val="2"/>
                <c:pt idx="0">
                  <c:v>2006</c:v>
                </c:pt>
                <c:pt idx="1">
                  <c:v>2010</c:v>
                </c:pt>
              </c:strCache>
            </c:strRef>
          </c:cat>
          <c:val>
            <c:numRef>
              <c:f>'Ind 6'!$B$5:$C$5</c:f>
              <c:numCache>
                <c:formatCode>0.0%</c:formatCode>
                <c:ptCount val="2"/>
                <c:pt idx="0">
                  <c:v>0.35730000000000001</c:v>
                </c:pt>
                <c:pt idx="1">
                  <c:v>0.42449999999999999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7"/>
        <c:shape val="cylinder"/>
        <c:axId val="38159360"/>
        <c:axId val="148702336"/>
        <c:axId val="0"/>
      </c:bar3DChart>
      <c:catAx>
        <c:axId val="3815936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48702336"/>
        <c:crosses val="autoZero"/>
        <c:auto val="1"/>
        <c:lblAlgn val="ctr"/>
        <c:lblOffset val="100"/>
        <c:noMultiLvlLbl val="0"/>
      </c:catAx>
      <c:valAx>
        <c:axId val="148702336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one"/>
        <c:crossAx val="38159360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6.- EGRESADOS DE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TSU QUE TRABAJAN EN ÁREA  AFÍN</a:t>
            </a:r>
          </a:p>
          <a:p>
            <a:pPr algn="ctr">
              <a:defRPr/>
            </a:pPr>
            <a:r>
              <a:rPr lang="es-MX" sz="1200" baseline="0">
                <a:latin typeface="Arial" pitchFamily="34" charset="0"/>
                <a:cs typeface="Arial" pitchFamily="34" charset="0"/>
              </a:rPr>
              <a:t>2006 VS 2009  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1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0059789884164307E-2"/>
          <c:y val="9.6152084681043512E-2"/>
          <c:w val="0.92382660795179161"/>
          <c:h val="0.78871180215646353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>
              <a:bevelT w="165100" prst="coolSlant"/>
              <a:bevelB w="165100" prst="coolSlant"/>
            </a:sp3d>
          </c:spPr>
          <c:invertIfNegative val="0"/>
          <c:dLbls>
            <c:dLbl>
              <c:idx val="0"/>
              <c:layout>
                <c:manualLayout>
                  <c:x val="8.7856390543562413E-3"/>
                  <c:y val="0.102790695164726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179127198722381E-2"/>
                  <c:y val="0.114794057162630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6.a'!$B$4:$C$5</c:f>
              <c:multiLvlStrCache>
                <c:ptCount val="2"/>
                <c:lvl>
                  <c:pt idx="0">
                    <c:v>Egresados del ciclo escolar trabajando en área afín</c:v>
                  </c:pt>
                  <c:pt idx="1">
                    <c:v>Egresados de las ultimas cinco generaciones trabajando en área afín</c:v>
                  </c:pt>
                </c:lvl>
                <c:lvl>
                  <c:pt idx="0">
                    <c:v>2009</c:v>
                  </c:pt>
                  <c:pt idx="1">
                    <c:v>2006</c:v>
                  </c:pt>
                </c:lvl>
              </c:multiLvlStrCache>
            </c:multiLvlStrRef>
          </c:cat>
          <c:val>
            <c:numRef>
              <c:f>'Ind 6.a'!$B$6:$C$6</c:f>
              <c:numCache>
                <c:formatCode>0.0%</c:formatCode>
                <c:ptCount val="2"/>
                <c:pt idx="0">
                  <c:v>0.69399999999999995</c:v>
                </c:pt>
                <c:pt idx="1">
                  <c:v>0.53300000000000003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160896"/>
        <c:axId val="77830912"/>
        <c:axId val="0"/>
      </c:bar3DChart>
      <c:catAx>
        <c:axId val="38160896"/>
        <c:scaling>
          <c:orientation val="maxMin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1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77830912"/>
        <c:crosses val="autoZero"/>
        <c:auto val="1"/>
        <c:lblAlgn val="ctr"/>
        <c:lblOffset val="100"/>
        <c:noMultiLvlLbl val="0"/>
      </c:catAx>
      <c:valAx>
        <c:axId val="77830912"/>
        <c:scaling>
          <c:orientation val="minMax"/>
        </c:scaling>
        <c:delete val="1"/>
        <c:axPos val="r"/>
        <c:numFmt formatCode="0.0%" sourceLinked="1"/>
        <c:majorTickMark val="none"/>
        <c:minorTickMark val="none"/>
        <c:tickLblPos val="nextTo"/>
        <c:crossAx val="38160896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 b="1">
                <a:effectLst/>
                <a:latin typeface="Arial"/>
                <a:ea typeface="+mn-ea"/>
                <a:cs typeface="Arial"/>
              </a:rPr>
              <a:t>1-C.-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ALUMNOS DE NUEVO INGRESO DE TSU CON EXANI II SEGÚN PUNTAJE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effectLst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rgbClr val="66FF33"/>
              </a:solidFill>
            </c:spPr>
          </c:dPt>
          <c:dPt>
            <c:idx val="5"/>
            <c:invertIfNegative val="0"/>
            <c:bubble3D val="0"/>
            <c:spPr>
              <a:solidFill>
                <a:srgbClr val="66FF33"/>
              </a:solidFill>
            </c:spPr>
          </c:dPt>
          <c:dLbls>
            <c:dLbl>
              <c:idx val="0"/>
              <c:layout>
                <c:manualLayout>
                  <c:x val="7.3243646200200378E-3"/>
                  <c:y val="-2.62545074743450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113602164044082E-2"/>
                  <c:y val="-2.82740849723715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508220936056105E-2"/>
                  <c:y val="-2.2215352478291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9043348012052097E-2"/>
                  <c:y val="-1.81761974822388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1973093860060113E-2"/>
                  <c:y val="-2.2215352478291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318385631603596E-2"/>
                  <c:y val="-2.62545074743451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1-C'!$K$4:$P$5</c:f>
              <c:multiLvlStrCache>
                <c:ptCount val="6"/>
                <c:lvl>
                  <c:pt idx="0">
                    <c:v>De 700 a 900 </c:v>
                  </c:pt>
                  <c:pt idx="1">
                    <c:v>De 700 a 900 </c:v>
                  </c:pt>
                  <c:pt idx="2">
                    <c:v>De 901 a 1,100</c:v>
                  </c:pt>
                  <c:pt idx="3">
                    <c:v>De 901 a 1,100 </c:v>
                  </c:pt>
                  <c:pt idx="4">
                    <c:v>De 1,101 a 1,300</c:v>
                  </c:pt>
                  <c:pt idx="5">
                    <c:v>De 1,101 a 1,300 </c:v>
                  </c:pt>
                </c:lvl>
                <c:lvl>
                  <c:pt idx="0">
                    <c:v>2006</c:v>
                  </c:pt>
                  <c:pt idx="1">
                    <c:v>2010</c:v>
                  </c:pt>
                  <c:pt idx="2">
                    <c:v>2006</c:v>
                  </c:pt>
                  <c:pt idx="3">
                    <c:v>2010</c:v>
                  </c:pt>
                  <c:pt idx="4">
                    <c:v>2006</c:v>
                  </c:pt>
                  <c:pt idx="5">
                    <c:v>2010</c:v>
                  </c:pt>
                </c:lvl>
              </c:multiLvlStrCache>
            </c:multiLvlStrRef>
          </c:cat>
          <c:val>
            <c:numRef>
              <c:f>'Ind 1-C'!$K$6:$P$6</c:f>
              <c:numCache>
                <c:formatCode>0.0%</c:formatCode>
                <c:ptCount val="6"/>
                <c:pt idx="0">
                  <c:v>0.46689156626506023</c:v>
                </c:pt>
                <c:pt idx="1">
                  <c:v>0.21505304299274147</c:v>
                </c:pt>
                <c:pt idx="2">
                  <c:v>0.51219277108433736</c:v>
                </c:pt>
                <c:pt idx="3">
                  <c:v>0.72817420435510882</c:v>
                </c:pt>
                <c:pt idx="4">
                  <c:v>2.091566265060241E-2</c:v>
                </c:pt>
                <c:pt idx="5">
                  <c:v>5.6772752652149636E-2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5856896"/>
        <c:axId val="116461504"/>
        <c:axId val="0"/>
      </c:bar3DChart>
      <c:catAx>
        <c:axId val="11585689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90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16461504"/>
        <c:crosses val="autoZero"/>
        <c:auto val="1"/>
        <c:lblAlgn val="ctr"/>
        <c:lblOffset val="100"/>
        <c:noMultiLvlLbl val="0"/>
      </c:catAx>
      <c:valAx>
        <c:axId val="116461504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115856896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7.-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EGRESADOS DE TSU MUY SATISFECHOS Y SATISFECHOS</a:t>
            </a:r>
          </a:p>
          <a:p>
            <a:pPr>
              <a:defRPr/>
            </a:pPr>
            <a:r>
              <a:rPr lang="es-MX" sz="1200" b="1" i="0" u="none" strike="noStrike" baseline="0">
                <a:effectLst/>
                <a:latin typeface="Arial" pitchFamily="34" charset="0"/>
                <a:cs typeface="Arial" pitchFamily="34" charset="0"/>
              </a:rPr>
              <a:t>2006 VS 2009</a:t>
            </a:r>
          </a:p>
          <a:p>
            <a:pPr>
              <a:defRPr/>
            </a:pP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3567101764424478"/>
          <c:y val="6.8240871565079353E-2"/>
          <c:w val="0.59107567009476791"/>
          <c:h val="0.90955387143172051"/>
        </c:manualLayout>
      </c:layout>
      <c:bar3DChart>
        <c:barDir val="bar"/>
        <c:grouping val="clustered"/>
        <c:varyColors val="0"/>
        <c:ser>
          <c:idx val="0"/>
          <c:order val="0"/>
          <c:spPr>
            <a:solidFill>
              <a:srgbClr val="65BF4D"/>
            </a:solidFill>
            <a:scene3d>
              <a:camera prst="orthographicFront"/>
              <a:lightRig rig="threePt" dir="t"/>
            </a:scene3d>
            <a:sp3d>
              <a:bevelT w="165100" prst="coolSlant"/>
              <a:bevelB w="165100" prst="coolSlant"/>
            </a:sp3d>
          </c:spPr>
          <c:invertIfNegative val="0"/>
          <c:dLbls>
            <c:dLbl>
              <c:idx val="0"/>
              <c:layout>
                <c:manualLayout>
                  <c:x val="-0.20934114048432853"/>
                  <c:y val="1.61500446201880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0541025879010688"/>
                  <c:y val="1.2111738804623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6882119847033533E-2"/>
                  <c:y val="2.01865972756359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9045861187857446E-2"/>
                  <c:y val="6.05597918269087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7580794942637524E-2"/>
                  <c:y val="8.07463891025437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6371192413956374E-2"/>
                  <c:y val="6.05597918269079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7'!$B$3:$C$4</c:f>
              <c:strCache>
                <c:ptCount val="2"/>
                <c:pt idx="0">
                  <c:v>2006</c:v>
                </c:pt>
                <c:pt idx="1">
                  <c:v>2009</c:v>
                </c:pt>
              </c:strCache>
            </c:strRef>
          </c:cat>
          <c:val>
            <c:numRef>
              <c:f>'Ind 7'!$B$5:$C$5</c:f>
              <c:numCache>
                <c:formatCode>0.0%</c:formatCode>
                <c:ptCount val="2"/>
                <c:pt idx="0">
                  <c:v>0.87180000000000002</c:v>
                </c:pt>
                <c:pt idx="1">
                  <c:v>0.81779999999999997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7"/>
        <c:gapDepth val="0"/>
        <c:shape val="cylinder"/>
        <c:axId val="39076352"/>
        <c:axId val="42273024"/>
        <c:axId val="0"/>
      </c:bar3DChart>
      <c:catAx>
        <c:axId val="39076352"/>
        <c:scaling>
          <c:orientation val="maxMin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42273024"/>
        <c:crosses val="autoZero"/>
        <c:auto val="1"/>
        <c:lblAlgn val="ctr"/>
        <c:lblOffset val="100"/>
        <c:noMultiLvlLbl val="0"/>
      </c:catAx>
      <c:valAx>
        <c:axId val="42273024"/>
        <c:scaling>
          <c:orientation val="minMax"/>
        </c:scaling>
        <c:delete val="1"/>
        <c:axPos val="t"/>
        <c:numFmt formatCode="0.0%" sourceLinked="1"/>
        <c:majorTickMark val="none"/>
        <c:minorTickMark val="none"/>
        <c:tickLblPos val="none"/>
        <c:crossAx val="39076352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7.- PROMEDIO DE SATISFACCIÓN DE LOS EGRESADOS DE TSU, EN ESCALA DE 10                2006 VS 2009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</c:backWall>
    <c:plotArea>
      <c:layout>
        <c:manualLayout>
          <c:layoutTarget val="inner"/>
          <c:xMode val="edge"/>
          <c:yMode val="edge"/>
          <c:x val="1.6113602164044082E-2"/>
          <c:y val="9.6152084681043512E-2"/>
          <c:w val="0.96777279567191188"/>
          <c:h val="0.77425814716645325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FF0066"/>
            </a:solidFill>
            <a:scene3d>
              <a:camera prst="orthographicFront"/>
              <a:lightRig rig="threePt" dir="t"/>
            </a:scene3d>
            <a:sp3d>
              <a:bevelT prst="angle"/>
              <a:bevelB prst="angle"/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>
                <a:bevelT prst="angle"/>
                <a:bevelB prst="angle"/>
              </a:sp3d>
            </c:spPr>
          </c:dPt>
          <c:dLbls>
            <c:dLbl>
              <c:idx val="0"/>
              <c:layout>
                <c:manualLayout>
                  <c:x val="3.5156950176096179E-2"/>
                  <c:y val="-4.6450282454610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687593356812824E-2"/>
                  <c:y val="-4.84698599526369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7.a'!$B$5:$C$5</c:f>
              <c:numCache>
                <c:formatCode>General</c:formatCode>
                <c:ptCount val="2"/>
                <c:pt idx="0">
                  <c:v>2006</c:v>
                </c:pt>
                <c:pt idx="1">
                  <c:v>2009</c:v>
                </c:pt>
              </c:numCache>
            </c:numRef>
          </c:cat>
          <c:val>
            <c:numRef>
              <c:f>'Ind 7.a'!$B$6:$C$6</c:f>
              <c:numCache>
                <c:formatCode>0.0</c:formatCode>
                <c:ptCount val="2"/>
                <c:pt idx="0">
                  <c:v>8.51</c:v>
                </c:pt>
                <c:pt idx="1">
                  <c:v>8.5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8861440"/>
        <c:axId val="42277632"/>
        <c:axId val="0"/>
      </c:bar3DChart>
      <c:catAx>
        <c:axId val="1488614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05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42277632"/>
        <c:crosses val="autoZero"/>
        <c:auto val="1"/>
        <c:lblAlgn val="ctr"/>
        <c:lblOffset val="20"/>
        <c:noMultiLvlLbl val="0"/>
      </c:catAx>
      <c:valAx>
        <c:axId val="42277632"/>
        <c:scaling>
          <c:orientation val="minMax"/>
          <c:max val="10"/>
          <c:min val="0"/>
        </c:scaling>
        <c:delete val="1"/>
        <c:axPos val="l"/>
        <c:numFmt formatCode="0.0" sourceLinked="1"/>
        <c:majorTickMark val="none"/>
        <c:minorTickMark val="none"/>
        <c:tickLblPos val="nextTo"/>
        <c:crossAx val="148861440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7.B .- PROMEDIO DE SATISFACCIÓN DE LOS EGRESADOS DE TSU SEGÚN TEMA,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2009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chemeClr val="bg1">
                <a:lumMod val="65000"/>
              </a:schemeClr>
            </a:solidFill>
          </c:spPr>
          <c:invertIfNegative val="0"/>
          <c:dPt>
            <c:idx val="18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7.b'!$B$3:$B$21</c:f>
              <c:strCache>
                <c:ptCount val="19"/>
                <c:pt idx="0">
                  <c:v>Infraestructura</c:v>
                </c:pt>
                <c:pt idx="1">
                  <c:v>Equipamiento</c:v>
                </c:pt>
                <c:pt idx="2">
                  <c:v>Servicios Prestados</c:v>
                </c:pt>
                <c:pt idx="3">
                  <c:v>Servicios de Tutoría</c:v>
                </c:pt>
                <c:pt idx="4">
                  <c:v>Bolsa de Trabajo</c:v>
                </c:pt>
                <c:pt idx="5">
                  <c:v>Profesores: Conocimientos</c:v>
                </c:pt>
                <c:pt idx="6">
                  <c:v>Profesores: Habilidades</c:v>
                </c:pt>
                <c:pt idx="7">
                  <c:v>Conocimiento de los Docentes del Mercado Laboral</c:v>
                </c:pt>
                <c:pt idx="8">
                  <c:v>Experiencia Adquirida</c:v>
                </c:pt>
                <c:pt idx="9">
                  <c:v>Estadía Dirigida al Mercado Laboral</c:v>
                </c:pt>
                <c:pt idx="10">
                  <c:v>Preparación Académica</c:v>
                </c:pt>
                <c:pt idx="11">
                  <c:v>Conocimientos: Desempeño en el Trabajo</c:v>
                </c:pt>
                <c:pt idx="12">
                  <c:v>Capacidad del TSU contra otros Subsistemas</c:v>
                </c:pt>
                <c:pt idx="13">
                  <c:v>Colocación</c:v>
                </c:pt>
                <c:pt idx="14">
                  <c:v>Nivel de Conocimiento del TSU</c:v>
                </c:pt>
                <c:pt idx="15">
                  <c:v>Modelo Educativo</c:v>
                </c:pt>
                <c:pt idx="16">
                  <c:v>Opinión Familiar Sobre el TSU</c:v>
                </c:pt>
                <c:pt idx="17">
                  <c:v>Opinión de la Sociedad Sobre el TSU</c:v>
                </c:pt>
                <c:pt idx="18">
                  <c:v>Promedio</c:v>
                </c:pt>
              </c:strCache>
            </c:strRef>
          </c:cat>
          <c:val>
            <c:numRef>
              <c:f>'Ind 7.b'!$C$3:$C$21</c:f>
              <c:numCache>
                <c:formatCode>0.0</c:formatCode>
                <c:ptCount val="19"/>
                <c:pt idx="0">
                  <c:v>8.7799999999999994</c:v>
                </c:pt>
                <c:pt idx="1">
                  <c:v>8.36</c:v>
                </c:pt>
                <c:pt idx="2">
                  <c:v>8.33</c:v>
                </c:pt>
                <c:pt idx="3">
                  <c:v>8.6</c:v>
                </c:pt>
                <c:pt idx="4">
                  <c:v>8.23</c:v>
                </c:pt>
                <c:pt idx="5">
                  <c:v>8.6999999999999993</c:v>
                </c:pt>
                <c:pt idx="6">
                  <c:v>8.7100000000000009</c:v>
                </c:pt>
                <c:pt idx="7">
                  <c:v>8.59</c:v>
                </c:pt>
                <c:pt idx="8">
                  <c:v>8.59</c:v>
                </c:pt>
                <c:pt idx="9">
                  <c:v>8.82</c:v>
                </c:pt>
                <c:pt idx="10">
                  <c:v>8.59</c:v>
                </c:pt>
                <c:pt idx="11">
                  <c:v>8.44</c:v>
                </c:pt>
                <c:pt idx="12">
                  <c:v>8.32</c:v>
                </c:pt>
                <c:pt idx="13">
                  <c:v>8.32</c:v>
                </c:pt>
                <c:pt idx="14">
                  <c:v>8.59</c:v>
                </c:pt>
                <c:pt idx="15">
                  <c:v>8.84</c:v>
                </c:pt>
                <c:pt idx="16">
                  <c:v>8.77</c:v>
                </c:pt>
                <c:pt idx="17">
                  <c:v>8.2799999999999994</c:v>
                </c:pt>
                <c:pt idx="18">
                  <c:v>8.5477777777777781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6"/>
        <c:shape val="cylinder"/>
        <c:axId val="38140416"/>
        <c:axId val="136847936"/>
        <c:axId val="0"/>
      </c:bar3DChart>
      <c:catAx>
        <c:axId val="38140416"/>
        <c:scaling>
          <c:orientation val="maxMin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70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36847936"/>
        <c:crosses val="autoZero"/>
        <c:auto val="1"/>
        <c:lblAlgn val="ctr"/>
        <c:lblOffset val="100"/>
        <c:noMultiLvlLbl val="0"/>
      </c:catAx>
      <c:valAx>
        <c:axId val="136847936"/>
        <c:scaling>
          <c:orientation val="minMax"/>
        </c:scaling>
        <c:delete val="1"/>
        <c:axPos val="t"/>
        <c:numFmt formatCode="0.0" sourceLinked="1"/>
        <c:majorTickMark val="none"/>
        <c:minorTickMark val="none"/>
        <c:tickLblPos val="none"/>
        <c:crossAx val="38140416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r>
              <a:rPr lang="es-MX" sz="1200">
                <a:latin typeface="Arial" pitchFamily="34" charset="0"/>
                <a:cs typeface="Arial" pitchFamily="34" charset="0"/>
              </a:rPr>
              <a:t>8.- EGRESADOS DE TSU QUE PRESENTAN EL EGETSU</a:t>
            </a:r>
          </a:p>
          <a:p>
            <a:pPr>
              <a:defRPr sz="1200">
                <a:latin typeface="Arial" pitchFamily="34" charset="0"/>
                <a:cs typeface="Arial" pitchFamily="34" charset="0"/>
              </a:defRPr>
            </a:pPr>
            <a:r>
              <a:rPr lang="es-MX" sz="1200">
                <a:latin typeface="Arial" pitchFamily="34" charset="0"/>
                <a:cs typeface="Arial" pitchFamily="34" charset="0"/>
              </a:rPr>
              <a:t>2006 VS 2009</a:t>
            </a:r>
          </a:p>
        </c:rich>
      </c:tx>
      <c:overlay val="0"/>
    </c:title>
    <c:autoTitleDeleted val="0"/>
    <c:view3D>
      <c:rotX val="15"/>
      <c:rotY val="1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113602164044082E-2"/>
          <c:y val="0.13324170494322604"/>
          <c:w val="0.96777279567191188"/>
          <c:h val="0.80168067013079847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1.4648729240040075E-3"/>
                  <c:y val="6.0587324940796168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baseline="0">
                        <a:latin typeface="Arial" pitchFamily="34" charset="0"/>
                        <a:cs typeface="Arial" pitchFamily="34" charset="0"/>
                      </a:rPr>
                      <a:t>94.0%</a:t>
                    </a:r>
                    <a:endParaRPr lang="en-US" sz="1100" b="1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0742277346991469E-16"/>
                  <c:y val="6.2606902438822665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i="0" baseline="0">
                        <a:latin typeface="Arial" pitchFamily="34" charset="0"/>
                        <a:cs typeface="Arial" pitchFamily="34" charset="0"/>
                      </a:rPr>
                      <a:t>93.2%</a:t>
                    </a:r>
                    <a:endParaRPr lang="en-US" sz="1100" b="1" i="0" baseline="0">
                      <a:latin typeface="Arial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8'!$B$4:$C$4</c:f>
              <c:numCache>
                <c:formatCode>General</c:formatCode>
                <c:ptCount val="2"/>
                <c:pt idx="0">
                  <c:v>2006</c:v>
                </c:pt>
                <c:pt idx="1">
                  <c:v>2009</c:v>
                </c:pt>
              </c:numCache>
            </c:numRef>
          </c:cat>
          <c:val>
            <c:numRef>
              <c:f>'Ind 8'!$B$5:$C$5</c:f>
              <c:numCache>
                <c:formatCode>0.0%</c:formatCode>
                <c:ptCount val="2"/>
                <c:pt idx="0">
                  <c:v>0.93959999999999999</c:v>
                </c:pt>
                <c:pt idx="1">
                  <c:v>0.93149999999999999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3734656"/>
        <c:axId val="136850816"/>
        <c:axId val="0"/>
      </c:bar3DChart>
      <c:catAx>
        <c:axId val="15373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36850816"/>
        <c:crosses val="autoZero"/>
        <c:auto val="1"/>
        <c:lblAlgn val="ctr"/>
        <c:lblOffset val="100"/>
        <c:noMultiLvlLbl val="0"/>
      </c:catAx>
      <c:valAx>
        <c:axId val="136850816"/>
        <c:scaling>
          <c:orientation val="minMax"/>
          <c:max val="1"/>
          <c:min val="0.1"/>
        </c:scaling>
        <c:delete val="1"/>
        <c:axPos val="l"/>
        <c:numFmt formatCode="0.0%" sourceLinked="1"/>
        <c:majorTickMark val="none"/>
        <c:minorTickMark val="none"/>
        <c:tickLblPos val="none"/>
        <c:crossAx val="153734656"/>
        <c:crosses val="autoZero"/>
        <c:crossBetween val="between"/>
        <c:majorUnit val="0.2"/>
        <c:minorUnit val="0.2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8.A.- EGRESADOS DE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TSU </a:t>
            </a:r>
            <a:r>
              <a:rPr lang="es-MX" sz="1200">
                <a:latin typeface="Arial" pitchFamily="34" charset="0"/>
                <a:cs typeface="Arial" pitchFamily="34" charset="0"/>
              </a:rPr>
              <a:t>QUE PRESENTAN EL EGETSU SEGÚN TIPO DE TESTIMONIO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defRPr/>
            </a:pPr>
            <a:r>
              <a:rPr lang="es-MX" sz="1200" b="1" i="0" u="none" strike="noStrike" baseline="0">
                <a:effectLst/>
                <a:latin typeface="Arial" pitchFamily="34" charset="0"/>
                <a:cs typeface="Arial" pitchFamily="34" charset="0"/>
              </a:rPr>
              <a:t>2006 VS 2009</a:t>
            </a:r>
            <a:endParaRPr lang="es-MX" sz="10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115728697417783E-2"/>
          <c:y val="9.6108389629302529E-2"/>
          <c:w val="0.96776854260516465"/>
          <c:h val="0.80018638428319222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0000CC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0099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FFFF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9900"/>
              </a:solidFill>
            </c:spPr>
          </c:dPt>
          <c:dPt>
            <c:idx val="5"/>
            <c:invertIfNegative val="0"/>
            <c:bubble3D val="0"/>
            <c:spPr>
              <a:solidFill>
                <a:srgbClr val="00FFFF"/>
              </a:solidFill>
            </c:spPr>
          </c:dPt>
          <c:dLbls>
            <c:dLbl>
              <c:idx val="0"/>
              <c:layout>
                <c:manualLayout>
                  <c:x val="7.3253312260989556E-3"/>
                  <c:y val="-2.62425764583268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720529961758401E-2"/>
                  <c:y val="-2.62425764583268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720529961758401E-2"/>
                  <c:y val="-3.83545348237081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650662452197858E-3"/>
                  <c:y val="-4.84478334615261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3253312260989365E-3"/>
                  <c:y val="-3.027989591345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0255463716538633E-2"/>
                  <c:y val="-2.22052570031996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8.a'!$B$3:$G$4</c:f>
              <c:multiLvlStrCache>
                <c:ptCount val="6"/>
                <c:lvl>
                  <c:pt idx="0">
                    <c:v>Testimonio de Desempeño Sobresaliente</c:v>
                  </c:pt>
                  <c:pt idx="1">
                    <c:v>Testimonio de Desempeño Satisfactorio</c:v>
                  </c:pt>
                  <c:pt idx="2">
                    <c:v>Sin Testimonio</c:v>
                  </c:pt>
                  <c:pt idx="3">
                    <c:v>Testimonio de Desempeño Sobresaliente</c:v>
                  </c:pt>
                  <c:pt idx="4">
                    <c:v>Testimonio de Desempeño Satisfactorio</c:v>
                  </c:pt>
                  <c:pt idx="5">
                    <c:v>Sin Testimonio</c:v>
                  </c:pt>
                </c:lvl>
                <c:lvl>
                  <c:pt idx="0">
                    <c:v>2006</c:v>
                  </c:pt>
                  <c:pt idx="3">
                    <c:v>2009</c:v>
                  </c:pt>
                </c:lvl>
              </c:multiLvlStrCache>
            </c:multiLvlStrRef>
          </c:cat>
          <c:val>
            <c:numRef>
              <c:f>'Ind 8.a'!$B$5:$G$5</c:f>
              <c:numCache>
                <c:formatCode>0.0%</c:formatCode>
                <c:ptCount val="6"/>
                <c:pt idx="0">
                  <c:v>0.219</c:v>
                </c:pt>
                <c:pt idx="1">
                  <c:v>0.39989999999999998</c:v>
                </c:pt>
                <c:pt idx="2">
                  <c:v>0.38100000000000001</c:v>
                </c:pt>
                <c:pt idx="3">
                  <c:v>0.25690000000000002</c:v>
                </c:pt>
                <c:pt idx="4">
                  <c:v>0.33750000000000002</c:v>
                </c:pt>
                <c:pt idx="5">
                  <c:v>0.40560000000000002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3"/>
        <c:shape val="cylinder"/>
        <c:axId val="40120832"/>
        <c:axId val="136850240"/>
        <c:axId val="0"/>
      </c:bar3DChart>
      <c:catAx>
        <c:axId val="4012083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8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36850240"/>
        <c:crosses val="autoZero"/>
        <c:auto val="1"/>
        <c:lblAlgn val="ctr"/>
        <c:lblOffset val="100"/>
        <c:noMultiLvlLbl val="0"/>
      </c:catAx>
      <c:valAx>
        <c:axId val="136850240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one"/>
        <c:crossAx val="40120832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r>
              <a:rPr lang="es-MX" sz="1200">
                <a:latin typeface="Arial" pitchFamily="34" charset="0"/>
                <a:cs typeface="Arial" pitchFamily="34" charset="0"/>
              </a:rPr>
              <a:t>9.- EGRESADOS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DE TSU EN ESTUDIOS SUPERIORES A SEIS MESES DE SU EGRESO             </a:t>
            </a:r>
            <a:r>
              <a:rPr lang="es-MX" sz="1200" b="1" i="0" u="none" strike="noStrike" baseline="0">
                <a:effectLst/>
              </a:rPr>
              <a:t>2006 VS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FF0066"/>
            </a:solidFill>
          </c:spPr>
          <c:invertIfNegative val="0"/>
          <c:dLbls>
            <c:dLbl>
              <c:idx val="0"/>
              <c:layout>
                <c:manualLayout>
                  <c:x val="7.3240638307807512E-2"/>
                  <c:y val="3.63333092286309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9567082447226967E-2"/>
                  <c:y val="6.05555153810516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299784854445091E-2"/>
                  <c:y val="1.0093298637817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6882119847033533E-2"/>
                  <c:y val="1.21119583653815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6371192413956374E-2"/>
                  <c:y val="1.81679375480723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2486921111374101E-2"/>
                  <c:y val="6.05597918269079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9'!$B$4:$C$4</c:f>
              <c:numCache>
                <c:formatCode>General</c:formatCode>
                <c:ptCount val="2"/>
                <c:pt idx="0">
                  <c:v>2006</c:v>
                </c:pt>
                <c:pt idx="1">
                  <c:v>2009</c:v>
                </c:pt>
              </c:numCache>
            </c:numRef>
          </c:cat>
          <c:val>
            <c:numRef>
              <c:f>'Ind 9'!$B$5:$C$5</c:f>
              <c:numCache>
                <c:formatCode>0.0%</c:formatCode>
                <c:ptCount val="2"/>
                <c:pt idx="0">
                  <c:v>6.3500000000000001E-2</c:v>
                </c:pt>
                <c:pt idx="1">
                  <c:v>0.29299999999999998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gapDepth val="92"/>
        <c:shape val="cone"/>
        <c:axId val="39078912"/>
        <c:axId val="136896512"/>
        <c:axId val="0"/>
      </c:bar3DChart>
      <c:catAx>
        <c:axId val="3907891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90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36896512"/>
        <c:crosses val="autoZero"/>
        <c:auto val="1"/>
        <c:lblAlgn val="ctr"/>
        <c:lblOffset val="100"/>
        <c:noMultiLvlLbl val="0"/>
      </c:catAx>
      <c:valAx>
        <c:axId val="136896512"/>
        <c:scaling>
          <c:orientation val="minMax"/>
        </c:scaling>
        <c:delete val="1"/>
        <c:axPos val="t"/>
        <c:numFmt formatCode="0.0%" sourceLinked="1"/>
        <c:majorTickMark val="none"/>
        <c:minorTickMark val="none"/>
        <c:tickLblPos val="none"/>
        <c:crossAx val="39078912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r>
              <a:rPr lang="es-MX" sz="1200">
                <a:latin typeface="Arial" pitchFamily="34" charset="0"/>
                <a:cs typeface="Arial" pitchFamily="34" charset="0"/>
              </a:rPr>
              <a:t>10.- EMPLEADORES DE TSU MUY SATISFECHOS Y SATISFECHOS</a:t>
            </a:r>
          </a:p>
          <a:p>
            <a:pPr>
              <a:defRPr sz="1200">
                <a:latin typeface="Arial" pitchFamily="34" charset="0"/>
                <a:cs typeface="Arial" pitchFamily="34" charset="0"/>
              </a:defRPr>
            </a:pPr>
            <a:r>
              <a:rPr lang="es-MX" sz="1200">
                <a:latin typeface="Arial" pitchFamily="34" charset="0"/>
                <a:cs typeface="Arial" pitchFamily="34" charset="0"/>
              </a:rPr>
              <a:t>2006 VS 2009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</c:dPt>
          <c:dLbls>
            <c:dLbl>
              <c:idx val="0"/>
              <c:layout>
                <c:manualLayout>
                  <c:x val="4.8340806492132252E-2"/>
                  <c:y val="0.177722819826335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8340806492132252E-2"/>
                  <c:y val="0.159546622344096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10'!$B$3:$C$4</c:f>
              <c:strCache>
                <c:ptCount val="2"/>
                <c:pt idx="0">
                  <c:v>2006</c:v>
                </c:pt>
                <c:pt idx="1">
                  <c:v>2009</c:v>
                </c:pt>
              </c:strCache>
            </c:strRef>
          </c:cat>
          <c:val>
            <c:numRef>
              <c:f>'Ind 10'!$B$5:$C$5</c:f>
              <c:numCache>
                <c:formatCode>0.0%</c:formatCode>
                <c:ptCount val="2"/>
                <c:pt idx="0">
                  <c:v>0.8821</c:v>
                </c:pt>
                <c:pt idx="1">
                  <c:v>0.873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3"/>
        <c:shape val="cone"/>
        <c:axId val="40122880"/>
        <c:axId val="136898816"/>
        <c:axId val="0"/>
      </c:bar3DChart>
      <c:catAx>
        <c:axId val="4012288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36898816"/>
        <c:crosses val="autoZero"/>
        <c:auto val="1"/>
        <c:lblAlgn val="ctr"/>
        <c:lblOffset val="80"/>
        <c:noMultiLvlLbl val="0"/>
      </c:catAx>
      <c:valAx>
        <c:axId val="136898816"/>
        <c:scaling>
          <c:orientation val="minMax"/>
          <c:max val="1"/>
          <c:min val="0.2"/>
        </c:scaling>
        <c:delete val="1"/>
        <c:axPos val="l"/>
        <c:numFmt formatCode="0.0%" sourceLinked="1"/>
        <c:majorTickMark val="none"/>
        <c:minorTickMark val="none"/>
        <c:tickLblPos val="none"/>
        <c:crossAx val="40122880"/>
        <c:crosses val="autoZero"/>
        <c:crossBetween val="between"/>
        <c:majorUnit val="0.2"/>
        <c:minorUnit val="0.2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aseline="0"/>
            </a:pPr>
            <a:r>
              <a:rPr lang="es-MX" sz="1200" baseline="0">
                <a:latin typeface="Arial" pitchFamily="34" charset="0"/>
                <a:cs typeface="Arial" pitchFamily="34" charset="0"/>
              </a:rPr>
              <a:t>10.- PROMEDIO DE SATISFACCIÓN DE LOS EMPLEADORES DE TSU EN BASE 10                   2006 VS 2009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9900CC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FFFF"/>
              </a:solidFill>
            </c:spPr>
          </c:dPt>
          <c:dLbls>
            <c:dLbl>
              <c:idx val="0"/>
              <c:layout>
                <c:manualLayout>
                  <c:x val="4.101644187211221E-2"/>
                  <c:y val="-7.0685212430928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62182310010019E-2"/>
                  <c:y val="-7.47243674269819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i="0" baseline="0">
                    <a:latin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10.a'!$B$5:$C$5</c:f>
              <c:numCache>
                <c:formatCode>General</c:formatCode>
                <c:ptCount val="2"/>
                <c:pt idx="0">
                  <c:v>2006</c:v>
                </c:pt>
                <c:pt idx="1">
                  <c:v>2009</c:v>
                </c:pt>
              </c:numCache>
            </c:numRef>
          </c:cat>
          <c:val>
            <c:numRef>
              <c:f>'Ind 10.a'!$B$6:$C$6</c:f>
              <c:numCache>
                <c:formatCode>General</c:formatCode>
                <c:ptCount val="2"/>
                <c:pt idx="0">
                  <c:v>8.58</c:v>
                </c:pt>
                <c:pt idx="1">
                  <c:v>8.6199999999999992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box"/>
        <c:axId val="41323520"/>
        <c:axId val="136901120"/>
        <c:axId val="0"/>
      </c:bar3DChart>
      <c:catAx>
        <c:axId val="41323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36901120"/>
        <c:crosses val="autoZero"/>
        <c:auto val="1"/>
        <c:lblAlgn val="ctr"/>
        <c:lblOffset val="100"/>
        <c:noMultiLvlLbl val="0"/>
      </c:catAx>
      <c:valAx>
        <c:axId val="136901120"/>
        <c:scaling>
          <c:orientation val="minMax"/>
          <c:max val="9"/>
          <c:min val="6"/>
        </c:scaling>
        <c:delete val="1"/>
        <c:axPos val="l"/>
        <c:numFmt formatCode="General" sourceLinked="1"/>
        <c:majorTickMark val="none"/>
        <c:minorTickMark val="none"/>
        <c:tickLblPos val="nextTo"/>
        <c:crossAx val="41323520"/>
        <c:crosses val="autoZero"/>
        <c:crossBetween val="between"/>
        <c:majorUnit val="2"/>
        <c:minorUnit val="2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10.B.- PROMEDIO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DE SATISFACCIÓN DE LOS EMPLEADORES SEGÚN TEMA, 2009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990033"/>
            </a:solidFill>
            <a:scene3d>
              <a:camera prst="orthographicFront"/>
              <a:lightRig rig="threePt" dir="t"/>
            </a:scene3d>
            <a:sp3d>
              <a:bevelT w="165100" prst="coolSlant"/>
              <a:bevelB w="165100" prst="coolSlant"/>
            </a:sp3d>
          </c:spPr>
          <c:invertIfNegative val="0"/>
          <c:dPt>
            <c:idx val="18"/>
            <c:invertIfNegative val="0"/>
            <c:bubble3D val="0"/>
            <c:spPr>
              <a:solidFill>
                <a:srgbClr val="00FFFF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Lbls>
            <c:txPr>
              <a:bodyPr/>
              <a:lstStyle/>
              <a:p>
                <a:pPr>
                  <a:defRPr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10.b'!$B$4:$B$22</c:f>
              <c:strCache>
                <c:ptCount val="19"/>
                <c:pt idx="0">
                  <c:v>Conocimientos</c:v>
                </c:pt>
                <c:pt idx="1">
                  <c:v>Habilidades Técnicas</c:v>
                </c:pt>
                <c:pt idx="2">
                  <c:v>Dominio Oral y Escrito</c:v>
                </c:pt>
                <c:pt idx="3">
                  <c:v>Calidad y Rapidez</c:v>
                </c:pt>
                <c:pt idx="4">
                  <c:v>Opinión del TSU frente a un
 nuevo proyecto</c:v>
                </c:pt>
                <c:pt idx="5">
                  <c:v>Participación en el diseño
 y puesta en marcha de proyectos</c:v>
                </c:pt>
                <c:pt idx="6">
                  <c:v>Creatividad e Innovación</c:v>
                </c:pt>
                <c:pt idx="7">
                  <c:v>Nivel para entender instrucciones</c:v>
                </c:pt>
                <c:pt idx="8">
                  <c:v>Relaciones Humanas</c:v>
                </c:pt>
                <c:pt idx="9">
                  <c:v>Capacidad y Disposición</c:v>
                </c:pt>
                <c:pt idx="10">
                  <c:v>Desenvolvimiento</c:v>
                </c:pt>
                <c:pt idx="11">
                  <c:v>Credibilidad, Confianza y Ética</c:v>
                </c:pt>
                <c:pt idx="12">
                  <c:v>Compromiso</c:v>
                </c:pt>
                <c:pt idx="13">
                  <c:v>Conocimientos TSU frente a
 licenciaturas</c:v>
                </c:pt>
                <c:pt idx="14">
                  <c:v>Mejora de status por responsabilidad</c:v>
                </c:pt>
                <c:pt idx="15">
                  <c:v>Grado de ascenso nivel directivo</c:v>
                </c:pt>
                <c:pt idx="16">
                  <c:v>Requerimientos del sector productivo
 y social</c:v>
                </c:pt>
                <c:pt idx="17">
                  <c:v>Trabajo en general</c:v>
                </c:pt>
                <c:pt idx="18">
                  <c:v>Promedio</c:v>
                </c:pt>
              </c:strCache>
            </c:strRef>
          </c:cat>
          <c:val>
            <c:numRef>
              <c:f>'Ind 10.b'!$C$4:$C$22</c:f>
              <c:numCache>
                <c:formatCode>General</c:formatCode>
                <c:ptCount val="19"/>
                <c:pt idx="0">
                  <c:v>8.6999999999999993</c:v>
                </c:pt>
                <c:pt idx="1">
                  <c:v>8.8000000000000007</c:v>
                </c:pt>
                <c:pt idx="2">
                  <c:v>8.3000000000000007</c:v>
                </c:pt>
                <c:pt idx="3">
                  <c:v>8.6</c:v>
                </c:pt>
                <c:pt idx="4">
                  <c:v>8.4</c:v>
                </c:pt>
                <c:pt idx="5">
                  <c:v>8.5</c:v>
                </c:pt>
                <c:pt idx="6">
                  <c:v>8.4</c:v>
                </c:pt>
                <c:pt idx="7">
                  <c:v>8.8000000000000007</c:v>
                </c:pt>
                <c:pt idx="8">
                  <c:v>8.9</c:v>
                </c:pt>
                <c:pt idx="9">
                  <c:v>8.9</c:v>
                </c:pt>
                <c:pt idx="10">
                  <c:v>8.6999999999999993</c:v>
                </c:pt>
                <c:pt idx="11">
                  <c:v>8.9</c:v>
                </c:pt>
                <c:pt idx="12">
                  <c:v>8.8000000000000007</c:v>
                </c:pt>
                <c:pt idx="13">
                  <c:v>8.4</c:v>
                </c:pt>
                <c:pt idx="14">
                  <c:v>8.6</c:v>
                </c:pt>
                <c:pt idx="15">
                  <c:v>8.1999999999999993</c:v>
                </c:pt>
                <c:pt idx="16">
                  <c:v>8.6999999999999993</c:v>
                </c:pt>
                <c:pt idx="17">
                  <c:v>8.9</c:v>
                </c:pt>
                <c:pt idx="18">
                  <c:v>8.5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1751040"/>
        <c:axId val="136902848"/>
        <c:axId val="0"/>
      </c:bar3DChart>
      <c:catAx>
        <c:axId val="4175104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rot="-5400000" vert="horz"/>
          <a:lstStyle/>
          <a:p>
            <a:pPr>
              <a:defRPr sz="90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36902848"/>
        <c:crosses val="autoZero"/>
        <c:auto val="1"/>
        <c:lblAlgn val="ctr"/>
        <c:lblOffset val="100"/>
        <c:noMultiLvlLbl val="0"/>
      </c:catAx>
      <c:valAx>
        <c:axId val="136902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1751040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11.- PRESUPUESTO EJERCIDO</a:t>
            </a:r>
          </a:p>
          <a:p>
            <a:pPr>
              <a:defRPr/>
            </a:pPr>
            <a:r>
              <a:rPr lang="es-MX" sz="1200" b="1">
                <a:effectLst/>
                <a:latin typeface="Arial" pitchFamily="34" charset="0"/>
                <a:ea typeface="+mn-ea"/>
                <a:cs typeface="Arial" pitchFamily="34" charset="0"/>
              </a:rPr>
              <a:t>2006 VS</a:t>
            </a:r>
            <a:r>
              <a:rPr lang="es-MX" sz="1200" b="1" baseline="0">
                <a:effectLst/>
                <a:latin typeface="Arial" pitchFamily="34" charset="0"/>
                <a:ea typeface="+mn-ea"/>
                <a:cs typeface="Arial" pitchFamily="34" charset="0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rgbClr val="66CCFF"/>
            </a:solidFill>
            <a:scene3d>
              <a:camera prst="orthographicFront"/>
              <a:lightRig rig="threePt" dir="t"/>
            </a:scene3d>
            <a:sp3d>
              <a:bevelT w="165100" prst="coolSlant"/>
              <a:bevelB w="165100" prst="coolSlant"/>
            </a:sp3d>
          </c:spPr>
          <c:invertIfNegative val="0"/>
          <c:dLbls>
            <c:dLbl>
              <c:idx val="0"/>
              <c:layout>
                <c:manualLayout>
                  <c:x val="6.0636165474813812E-2"/>
                  <c:y val="-0.451192854703007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5940098221229494E-2"/>
                  <c:y val="-0.254878998276515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279533755879646E-2"/>
                  <c:y val="-8.98344010318869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4109815988554698E-2"/>
                  <c:y val="-0.363515948361587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5923460151301474E-2"/>
                  <c:y val="-0.376050981063712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1830282232675028E-2"/>
                  <c:y val="-8.56560567978456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11'!$B$4:$C$4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11'!$B$5:$C$5</c:f>
              <c:numCache>
                <c:formatCode>0.0%</c:formatCode>
                <c:ptCount val="2"/>
                <c:pt idx="0">
                  <c:v>0.96150000000000002</c:v>
                </c:pt>
                <c:pt idx="1">
                  <c:v>0.94510000000000005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box"/>
        <c:axId val="41754112"/>
        <c:axId val="156281088"/>
        <c:axId val="0"/>
      </c:bar3DChart>
      <c:catAx>
        <c:axId val="41754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56281088"/>
        <c:crosses val="autoZero"/>
        <c:auto val="1"/>
        <c:lblAlgn val="ctr"/>
        <c:lblOffset val="100"/>
        <c:noMultiLvlLbl val="0"/>
      </c:catAx>
      <c:valAx>
        <c:axId val="156281088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one"/>
        <c:crossAx val="41754112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r>
              <a:rPr lang="es-MX" sz="1200">
                <a:latin typeface="Arial" pitchFamily="34" charset="0"/>
                <a:cs typeface="Arial" pitchFamily="34" charset="0"/>
              </a:rPr>
              <a:t>2.- PROMEDIO  ACADÉMICO</a:t>
            </a:r>
          </a:p>
          <a:p>
            <a:pPr>
              <a:defRPr sz="1200">
                <a:latin typeface="Arial" pitchFamily="34" charset="0"/>
                <a:cs typeface="Arial" pitchFamily="34" charset="0"/>
              </a:defRPr>
            </a:pPr>
            <a:r>
              <a:rPr lang="es-MX" sz="1200">
                <a:latin typeface="Arial" pitchFamily="34" charset="0"/>
                <a:cs typeface="Arial" pitchFamily="34" charset="0"/>
              </a:rPr>
              <a:t>2006 VS 2010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 w="165100" prst="coolSlant"/>
              <a:bevelB w="165100" prst="coolSlant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1AF28B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Lbls>
            <c:dLbl>
              <c:idx val="0"/>
              <c:layout>
                <c:manualLayout>
                  <c:x val="2.3441059923516631E-2"/>
                  <c:y val="-6.6615771009598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650662452197856E-2"/>
                  <c:y val="-7.6709069647416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2'!$B$4:$C$5</c:f>
              <c:strCache>
                <c:ptCount val="2"/>
                <c:pt idx="0">
                  <c:v>2006</c:v>
                </c:pt>
                <c:pt idx="1">
                  <c:v>2010</c:v>
                </c:pt>
              </c:strCache>
            </c:strRef>
          </c:cat>
          <c:val>
            <c:numRef>
              <c:f>'Ind 2'!$B$6:$C$6</c:f>
              <c:numCache>
                <c:formatCode>General</c:formatCode>
                <c:ptCount val="2"/>
                <c:pt idx="0">
                  <c:v>8.3000000000000007</c:v>
                </c:pt>
                <c:pt idx="1">
                  <c:v>8.4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4118656"/>
        <c:axId val="116463808"/>
        <c:axId val="0"/>
      </c:bar3DChart>
      <c:catAx>
        <c:axId val="11411865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16463808"/>
        <c:crosses val="autoZero"/>
        <c:auto val="1"/>
        <c:lblAlgn val="ctr"/>
        <c:lblOffset val="100"/>
        <c:noMultiLvlLbl val="0"/>
      </c:catAx>
      <c:valAx>
        <c:axId val="1164638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14118656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12.- COSTO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POR ALUMNO</a:t>
            </a:r>
          </a:p>
          <a:p>
            <a:pPr>
              <a:defRPr/>
            </a:pP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rgbClr val="00FF0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FF9900"/>
              </a:solidFill>
            </c:spPr>
          </c:dPt>
          <c:dLbls>
            <c:dLbl>
              <c:idx val="0"/>
              <c:layout>
                <c:manualLayout>
                  <c:x val="5.2190654018469396E-2"/>
                  <c:y val="-0.38699207625924631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latin typeface="Arial" pitchFamily="34" charset="0"/>
                      <a:cs typeface="Arial" pitchFamily="34" charset="0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4633877504788625E-2"/>
                  <c:y val="-0.31574885615583126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latin typeface="Arial" pitchFamily="34" charset="0"/>
                      <a:cs typeface="Arial" pitchFamily="34" charset="0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12'!$B$4:$C$4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12'!$B$5:$C$5</c:f>
              <c:numCache>
                <c:formatCode>_-"$"* #,##0_-;\-"$"* #,##0_-;_-"$"* "-"??_-;_-@_-</c:formatCode>
                <c:ptCount val="2"/>
                <c:pt idx="0" formatCode="&quot;$&quot;#,##0">
                  <c:v>32769</c:v>
                </c:pt>
                <c:pt idx="1">
                  <c:v>25659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gapDepth val="0"/>
        <c:shape val="cylinder"/>
        <c:axId val="75784704"/>
        <c:axId val="156283392"/>
        <c:axId val="0"/>
      </c:bar3DChart>
      <c:catAx>
        <c:axId val="75784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56283392"/>
        <c:crosses val="autoZero"/>
        <c:auto val="1"/>
        <c:lblAlgn val="ctr"/>
        <c:lblOffset val="100"/>
        <c:noMultiLvlLbl val="0"/>
      </c:catAx>
      <c:valAx>
        <c:axId val="156283392"/>
        <c:scaling>
          <c:orientation val="minMax"/>
        </c:scaling>
        <c:delete val="1"/>
        <c:axPos val="l"/>
        <c:numFmt formatCode="&quot;$&quot;#,##0" sourceLinked="1"/>
        <c:majorTickMark val="none"/>
        <c:minorTickMark val="none"/>
        <c:tickLblPos val="none"/>
        <c:crossAx val="75784704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13.- UTILIZACIÓN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DE ESPACIOS GENERAL</a:t>
            </a:r>
          </a:p>
          <a:p>
            <a:pPr>
              <a:defRPr/>
            </a:pP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990099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FF33CC"/>
              </a:solidFill>
            </c:spPr>
          </c:dPt>
          <c:dLbls>
            <c:dLbl>
              <c:idx val="0"/>
              <c:layout>
                <c:manualLayout>
                  <c:x val="4.5326397909776286E-2"/>
                  <c:y val="2.86221838025432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838601267638944E-2"/>
                  <c:y val="8.35668846808247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2296171825807902E-2"/>
                  <c:y val="2.08917211702061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0465889593132627E-2"/>
                  <c:y val="6.2675163510618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3194674872217103E-2"/>
                  <c:y val="8.35668846808247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46588959313273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13'!$B$4:$C$4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13'!$B$5:$C$5</c:f>
              <c:numCache>
                <c:formatCode>0.0%</c:formatCode>
                <c:ptCount val="2"/>
                <c:pt idx="0">
                  <c:v>0.79459999999999997</c:v>
                </c:pt>
                <c:pt idx="1">
                  <c:v>1.1106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5785728"/>
        <c:axId val="156285696"/>
        <c:axId val="0"/>
      </c:bar3DChart>
      <c:catAx>
        <c:axId val="7578572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1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56285696"/>
        <c:crosses val="autoZero"/>
        <c:auto val="1"/>
        <c:lblAlgn val="ctr"/>
        <c:lblOffset val="100"/>
        <c:noMultiLvlLbl val="0"/>
      </c:catAx>
      <c:valAx>
        <c:axId val="156285696"/>
        <c:scaling>
          <c:orientation val="minMax"/>
        </c:scaling>
        <c:delete val="1"/>
        <c:axPos val="t"/>
        <c:numFmt formatCode="0.0%" sourceLinked="1"/>
        <c:majorTickMark val="none"/>
        <c:minorTickMark val="none"/>
        <c:tickLblPos val="none"/>
        <c:crossAx val="7578572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13.A.- UTILIZACIÓN DE ESPACIOS CONSIDERANDO AMBOS TURNOS</a:t>
            </a:r>
            <a:endParaRPr lang="es-MX" sz="1200" baseline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FF0066"/>
            </a:solidFill>
          </c:spPr>
          <c:invertIfNegative val="0"/>
          <c:dLbls>
            <c:dLbl>
              <c:idx val="0"/>
              <c:layout>
                <c:manualLayout>
                  <c:x val="5.8668883500313872E-2"/>
                  <c:y val="1.0445860585103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3660564465349862E-2"/>
                  <c:y val="1.25350327021236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8652245430385841E-2"/>
                  <c:y val="2.08917211702061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728785279084377E-2"/>
                  <c:y val="4.17834423404123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0931779186265489E-3"/>
                  <c:y val="6.89426798616803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3.5474208628096873E-2"/>
                  <c:y val="6.2675163510618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13.a'!$B$5:$C$5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13.a'!$B$6:$C$6</c:f>
              <c:numCache>
                <c:formatCode>0.0%</c:formatCode>
                <c:ptCount val="2"/>
                <c:pt idx="0">
                  <c:v>0.72489999999999999</c:v>
                </c:pt>
                <c:pt idx="1">
                  <c:v>0.92179999999999995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9942016"/>
        <c:axId val="157114944"/>
        <c:axId val="0"/>
      </c:bar3DChart>
      <c:catAx>
        <c:axId val="1299420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57114944"/>
        <c:crosses val="autoZero"/>
        <c:auto val="1"/>
        <c:lblAlgn val="ctr"/>
        <c:lblOffset val="100"/>
        <c:noMultiLvlLbl val="0"/>
      </c:catAx>
      <c:valAx>
        <c:axId val="157114944"/>
        <c:scaling>
          <c:orientation val="minMax"/>
        </c:scaling>
        <c:delete val="1"/>
        <c:axPos val="t"/>
        <c:numFmt formatCode="0.0%" sourceLinked="1"/>
        <c:majorTickMark val="none"/>
        <c:minorTickMark val="none"/>
        <c:tickLblPos val="none"/>
        <c:crossAx val="129942016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14.- 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DISTRIBUCIÓN DEL EQUIPO DE CÓMPUTO DESTINADO A LOS DOCENTES Y ALUMNOS</a:t>
            </a:r>
          </a:p>
          <a:p>
            <a:pPr>
              <a:defRPr/>
            </a:pPr>
            <a:r>
              <a:rPr lang="es-MX" sz="1200" baseline="0">
                <a:latin typeface="Arial" pitchFamily="34" charset="0"/>
                <a:cs typeface="Arial" pitchFamily="34" charset="0"/>
              </a:rPr>
              <a:t>2006 VS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1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FF0066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CC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0066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CC00"/>
              </a:solidFill>
            </c:spPr>
          </c:dPt>
          <c:dLbls>
            <c:dLbl>
              <c:idx val="0"/>
              <c:layout>
                <c:manualLayout>
                  <c:x val="2.0499824460164563E-2"/>
                  <c:y val="-8.4651160723892796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latin typeface="Arial" pitchFamily="34" charset="0"/>
                        <a:cs typeface="Arial" pitchFamily="34" charset="0"/>
                      </a:rPr>
                      <a:t>11.94%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821190338794766E-2"/>
                  <c:y val="-8.062015307037409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68.95%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356917163068726E-2"/>
                  <c:y val="-7.860464924361482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9535375744602981E-2"/>
                  <c:y val="-7.25581377633366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69.26%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14'!$D$7:$G$8</c:f>
              <c:multiLvlStrCache>
                <c:ptCount val="4"/>
                <c:lvl>
                  <c:pt idx="0">
                    <c:v>Docentes</c:v>
                  </c:pt>
                  <c:pt idx="1">
                    <c:v>Estudiantes</c:v>
                  </c:pt>
                  <c:pt idx="2">
                    <c:v>Docentes</c:v>
                  </c:pt>
                  <c:pt idx="3">
                    <c:v>Estudiantes</c:v>
                  </c:pt>
                </c:lvl>
                <c:lvl>
                  <c:pt idx="0">
                    <c:v>2006</c:v>
                  </c:pt>
                  <c:pt idx="2">
                    <c:v>2010</c:v>
                  </c:pt>
                </c:lvl>
              </c:multiLvlStrCache>
            </c:multiLvlStrRef>
          </c:cat>
          <c:val>
            <c:numRef>
              <c:f>'Ind 14'!$D$9:$G$9</c:f>
              <c:numCache>
                <c:formatCode>0.00</c:formatCode>
                <c:ptCount val="4"/>
                <c:pt idx="0">
                  <c:v>11.94</c:v>
                </c:pt>
                <c:pt idx="1">
                  <c:v>68.95</c:v>
                </c:pt>
                <c:pt idx="2" formatCode="#,##0">
                  <c:v>13.28</c:v>
                </c:pt>
                <c:pt idx="3">
                  <c:v>69.260000000000005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"/>
        <c:gapDepth val="178"/>
        <c:shape val="box"/>
        <c:axId val="148861952"/>
        <c:axId val="157115520"/>
        <c:axId val="0"/>
      </c:bar3DChart>
      <c:catAx>
        <c:axId val="14886195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57115520"/>
        <c:crosses val="autoZero"/>
        <c:auto val="1"/>
        <c:lblAlgn val="ctr"/>
        <c:lblOffset val="100"/>
        <c:noMultiLvlLbl val="0"/>
      </c:catAx>
      <c:valAx>
        <c:axId val="157115520"/>
        <c:scaling>
          <c:orientation val="minMax"/>
        </c:scaling>
        <c:delete val="1"/>
        <c:axPos val="l"/>
        <c:numFmt formatCode="0.00" sourceLinked="1"/>
        <c:majorTickMark val="none"/>
        <c:minorTickMark val="none"/>
        <c:tickLblPos val="nextTo"/>
        <c:crossAx val="148861952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 b="1" i="0" baseline="0">
                <a:effectLst/>
                <a:latin typeface="Arial" pitchFamily="34" charset="0"/>
                <a:cs typeface="Arial" pitchFamily="34" charset="0"/>
              </a:rPr>
              <a:t>14.-  EQUIPO DE CÓMPUTO CONECTADO A INTENET</a:t>
            </a:r>
          </a:p>
          <a:p>
            <a:pPr>
              <a:defRPr/>
            </a:pPr>
            <a:r>
              <a:rPr lang="es-MX" sz="1200" b="1" i="0" baseline="0">
                <a:effectLst/>
                <a:latin typeface="Arial" pitchFamily="34" charset="0"/>
                <a:cs typeface="Arial" pitchFamily="34" charset="0"/>
              </a:rPr>
              <a:t>2006 VS 2010</a:t>
            </a:r>
            <a:endParaRPr lang="es-MX" sz="1200">
              <a:effectLst/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66FF"/>
              </a:solidFill>
            </c:spPr>
          </c:dPt>
          <c:dLbls>
            <c:dLbl>
              <c:idx val="0"/>
              <c:layout>
                <c:manualLayout>
                  <c:x val="3.660682939315095E-2"/>
                  <c:y val="-8.8682168377411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999648920329125E-2"/>
                  <c:y val="-7.4573641590096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14'!$D$12:$E$13</c:f>
              <c:strCache>
                <c:ptCount val="2"/>
                <c:pt idx="0">
                  <c:v>2006</c:v>
                </c:pt>
                <c:pt idx="1">
                  <c:v>2010</c:v>
                </c:pt>
              </c:strCache>
            </c:strRef>
          </c:cat>
          <c:val>
            <c:numRef>
              <c:f>'Ind 14'!$D$14:$E$14</c:f>
              <c:numCache>
                <c:formatCode>0.0%</c:formatCode>
                <c:ptCount val="2"/>
                <c:pt idx="0">
                  <c:v>0.74760000000000004</c:v>
                </c:pt>
                <c:pt idx="1">
                  <c:v>0.86419999999999997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3733120"/>
        <c:axId val="157120128"/>
        <c:axId val="0"/>
      </c:bar3DChart>
      <c:catAx>
        <c:axId val="15373312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10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57120128"/>
        <c:crosses val="autoZero"/>
        <c:auto val="1"/>
        <c:lblAlgn val="ctr"/>
        <c:lblOffset val="100"/>
        <c:noMultiLvlLbl val="0"/>
      </c:catAx>
      <c:valAx>
        <c:axId val="157120128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153733120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15.- CERTIFICACIÓN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ISO: 9001</a:t>
            </a:r>
          </a:p>
          <a:p>
            <a:pPr>
              <a:defRPr/>
            </a:pP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3366FF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5.127055234014026E-2"/>
                  <c:y val="1.21174649881592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8594916960160302E-2"/>
                  <c:y val="1.81761974822389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i="0" baseline="0">
                    <a:latin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15'!$B$4:$C$4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15'!$B$5:$C$5</c:f>
              <c:numCache>
                <c:formatCode>0.0%</c:formatCode>
                <c:ptCount val="2"/>
                <c:pt idx="0">
                  <c:v>0.90159999999999996</c:v>
                </c:pt>
                <c:pt idx="1">
                  <c:v>0.82189999999999996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154162688"/>
        <c:axId val="33873920"/>
        <c:axId val="0"/>
      </c:bar3DChart>
      <c:catAx>
        <c:axId val="15416268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33873920"/>
        <c:crosses val="autoZero"/>
        <c:auto val="1"/>
        <c:lblAlgn val="ctr"/>
        <c:lblOffset val="50"/>
        <c:tickMarkSkip val="2"/>
        <c:noMultiLvlLbl val="0"/>
      </c:catAx>
      <c:valAx>
        <c:axId val="33873920"/>
        <c:scaling>
          <c:orientation val="minMax"/>
          <c:max val="1"/>
          <c:min val="0.5"/>
        </c:scaling>
        <c:delete val="0"/>
        <c:axPos val="t"/>
        <c:numFmt formatCode="0.0%" sourceLinked="1"/>
        <c:majorTickMark val="none"/>
        <c:minorTickMark val="none"/>
        <c:tickLblPos val="none"/>
        <c:spPr>
          <a:ln w="9525">
            <a:noFill/>
          </a:ln>
        </c:spPr>
        <c:crossAx val="154162688"/>
        <c:crosses val="autoZero"/>
        <c:crossBetween val="between"/>
        <c:majorUnit val="0.1"/>
        <c:minorUnit val="0.1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16.- DISTRIBUCIÓN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DE LIBROS Y TÍTULOS POR ALUMNO</a:t>
            </a:r>
          </a:p>
          <a:p>
            <a:pPr>
              <a:defRPr/>
            </a:pP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00CC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8.1863558372531047E-3"/>
                  <c:y val="-2.71592375212681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4575705581687275E-3"/>
                  <c:y val="-2.5070065404247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1863558372531047E-3"/>
                  <c:y val="-2.92484096382885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1863558372531047E-3"/>
                  <c:y val="-2.5070065404247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287852790843776E-3"/>
                  <c:y val="-2.5070065404247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2279533755879646E-2"/>
                  <c:y val="-1.88025490531856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4.0931779186265489E-3"/>
                  <c:y val="-8.35668846808247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5.4575705581687275E-3"/>
                  <c:y val="-2.29808932872268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5.4575705581688316E-3"/>
                  <c:y val="-1.4624204819144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1.364392639542184E-3"/>
                  <c:y val="-1.2535032702123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0915141116337498E-2"/>
                  <c:y val="-2.08917211702061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16'!$B$3:$E$4</c:f>
              <c:multiLvlStrCache>
                <c:ptCount val="4"/>
                <c:lvl>
                  <c:pt idx="0">
                    <c:v>Libros por Alumno</c:v>
                  </c:pt>
                  <c:pt idx="1">
                    <c:v>Títulos por Alumno</c:v>
                  </c:pt>
                  <c:pt idx="2">
                    <c:v>Libros por Alumno</c:v>
                  </c:pt>
                  <c:pt idx="3">
                    <c:v>Títulos por Alumno</c:v>
                  </c:pt>
                </c:lvl>
                <c:lvl>
                  <c:pt idx="0">
                    <c:v>2006</c:v>
                  </c:pt>
                  <c:pt idx="2">
                    <c:v>2010</c:v>
                  </c:pt>
                </c:lvl>
              </c:multiLvlStrCache>
            </c:multiLvlStrRef>
          </c:cat>
          <c:val>
            <c:numRef>
              <c:f>'Ind 16'!$B$5:$E$5</c:f>
              <c:numCache>
                <c:formatCode>0</c:formatCode>
                <c:ptCount val="4"/>
                <c:pt idx="0">
                  <c:v>7</c:v>
                </c:pt>
                <c:pt idx="1">
                  <c:v>3</c:v>
                </c:pt>
                <c:pt idx="2">
                  <c:v>5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gapDepth val="250"/>
        <c:shape val="cone"/>
        <c:axId val="156784128"/>
        <c:axId val="33876224"/>
        <c:axId val="0"/>
      </c:bar3DChart>
      <c:catAx>
        <c:axId val="15678412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1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33876224"/>
        <c:crosses val="autoZero"/>
        <c:auto val="1"/>
        <c:lblAlgn val="ctr"/>
        <c:lblOffset val="100"/>
        <c:noMultiLvlLbl val="0"/>
      </c:catAx>
      <c:valAx>
        <c:axId val="3387622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one"/>
        <c:crossAx val="15678412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17.- RELACIÓN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ALUMNO POR DOCENTE DE TIEMPO COMPLETO</a:t>
            </a:r>
          </a:p>
          <a:p>
            <a:pPr>
              <a:defRPr/>
            </a:pP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FF3300"/>
            </a:solidFill>
            <a:scene3d>
              <a:camera prst="orthographicFront"/>
              <a:lightRig rig="threePt" dir="t"/>
            </a:scene3d>
            <a:sp3d prstMaterial="metal">
              <a:bevelT prst="slope"/>
              <a:bevelB prst="slope"/>
            </a:sp3d>
          </c:spPr>
          <c:invertIfNegative val="0"/>
          <c:dLbls>
            <c:dLbl>
              <c:idx val="0"/>
              <c:layout>
                <c:manualLayout>
                  <c:x val="3.5474208628096859E-2"/>
                  <c:y val="8.35668846808247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5474208628096859E-2"/>
                  <c:y val="8.35668846808247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1846920302603024E-2"/>
                  <c:y val="4.17834423404123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910149695359056E-2"/>
                  <c:y val="6.2675163510618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910149695359056E-2"/>
                  <c:y val="1.0445860585103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3.6838601267638986E-2"/>
                  <c:y val="1.4624204819144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17'!$B$3:$C$4</c:f>
              <c:strCache>
                <c:ptCount val="2"/>
                <c:pt idx="0">
                  <c:v>2006</c:v>
                </c:pt>
                <c:pt idx="1">
                  <c:v>2010</c:v>
                </c:pt>
              </c:strCache>
            </c:strRef>
          </c:cat>
          <c:val>
            <c:numRef>
              <c:f>'Ind 17'!$B$5:$C$5</c:f>
              <c:numCache>
                <c:formatCode>0</c:formatCode>
                <c:ptCount val="2"/>
                <c:pt idx="0">
                  <c:v>29</c:v>
                </c:pt>
                <c:pt idx="1">
                  <c:v>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6785152"/>
        <c:axId val="33878528"/>
        <c:axId val="0"/>
      </c:bar3DChart>
      <c:catAx>
        <c:axId val="156785152"/>
        <c:scaling>
          <c:orientation val="maxMin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33878528"/>
        <c:crosses val="autoZero"/>
        <c:auto val="1"/>
        <c:lblAlgn val="ctr"/>
        <c:lblOffset val="100"/>
        <c:noMultiLvlLbl val="0"/>
      </c:catAx>
      <c:valAx>
        <c:axId val="33878528"/>
        <c:scaling>
          <c:orientation val="minMax"/>
        </c:scaling>
        <c:delete val="1"/>
        <c:axPos val="t"/>
        <c:numFmt formatCode="0" sourceLinked="1"/>
        <c:majorTickMark val="none"/>
        <c:minorTickMark val="none"/>
        <c:tickLblPos val="none"/>
        <c:crossAx val="156785152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18.- PROGRAMAS EDUCATIVOS DE TSU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CON EVALUACIÓN DIAGNÓSTICA</a:t>
            </a:r>
          </a:p>
          <a:p>
            <a:pPr>
              <a:defRPr/>
            </a:pP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CC9900"/>
            </a:solidFill>
          </c:spPr>
          <c:invertIfNegative val="0"/>
          <c:dLbls>
            <c:dLbl>
              <c:idx val="0"/>
              <c:layout>
                <c:manualLayout>
                  <c:x val="1.910149695359056E-2"/>
                  <c:y val="-5.43184750425360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465889593132738E-2"/>
                  <c:y val="-4.1783442340412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1863558372531047E-3"/>
                  <c:y val="-4.8050958691474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279533755879646E-2"/>
                  <c:y val="-3.1337581755309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5507484767953146E-3"/>
                  <c:y val="-1.67133769361649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5.4575705581687275E-3"/>
                  <c:y val="-1.88025490531856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18'!$B$4:$C$4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18'!$B$5:$C$5</c:f>
              <c:numCache>
                <c:formatCode>0.0%</c:formatCode>
                <c:ptCount val="2"/>
                <c:pt idx="0">
                  <c:v>0.58599999999999997</c:v>
                </c:pt>
                <c:pt idx="1">
                  <c:v>0.89849999999999997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2"/>
        <c:gapDepth val="435"/>
        <c:shape val="box"/>
        <c:axId val="156855808"/>
        <c:axId val="33880832"/>
        <c:axId val="0"/>
      </c:bar3DChart>
      <c:catAx>
        <c:axId val="156855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33880832"/>
        <c:crosses val="autoZero"/>
        <c:auto val="1"/>
        <c:lblAlgn val="ctr"/>
        <c:lblOffset val="100"/>
        <c:noMultiLvlLbl val="0"/>
      </c:catAx>
      <c:valAx>
        <c:axId val="33880832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one"/>
        <c:crossAx val="15685580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18.- ALUMNOS </a:t>
            </a:r>
            <a:r>
              <a:rPr lang="es-MX" sz="1300" b="1" i="0" u="none" strike="noStrike" baseline="0">
                <a:effectLst/>
                <a:latin typeface="Arial" pitchFamily="34" charset="0"/>
              </a:rPr>
              <a:t>DE TSU </a:t>
            </a:r>
            <a:r>
              <a:rPr lang="es-MX" sz="1300" baseline="0">
                <a:latin typeface="Arial" pitchFamily="34" charset="0"/>
                <a:cs typeface="Arial" pitchFamily="34" charset="0"/>
              </a:rPr>
              <a:t> 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EN </a:t>
            </a:r>
            <a:r>
              <a:rPr lang="es-MX" sz="1200">
                <a:latin typeface="Arial" pitchFamily="34" charset="0"/>
                <a:cs typeface="Arial" pitchFamily="34" charset="0"/>
              </a:rPr>
              <a:t>PROGRAMAS EDUCATIVOS 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CON EVALUACIÓN DIAGNÓSTICA</a:t>
            </a:r>
          </a:p>
          <a:p>
            <a:pPr>
              <a:defRPr/>
            </a:pP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2.4902839708068128E-2"/>
                  <c:y val="-4.44307049565838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367712632072136E-2"/>
                  <c:y val="-4.03915499605307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i="0" baseline="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18'!$B$9:$C$9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18'!$B$10:$C$10</c:f>
              <c:numCache>
                <c:formatCode>0.0%</c:formatCode>
                <c:ptCount val="2"/>
                <c:pt idx="0">
                  <c:v>0.70382807253190061</c:v>
                </c:pt>
                <c:pt idx="1">
                  <c:v>0.90575732803923859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2"/>
        <c:gapDepth val="435"/>
        <c:shape val="box"/>
        <c:axId val="157575680"/>
        <c:axId val="182584448"/>
        <c:axId val="0"/>
      </c:bar3DChart>
      <c:catAx>
        <c:axId val="157575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82584448"/>
        <c:crosses val="autoZero"/>
        <c:auto val="1"/>
        <c:lblAlgn val="ctr"/>
        <c:lblOffset val="100"/>
        <c:noMultiLvlLbl val="0"/>
      </c:catAx>
      <c:valAx>
        <c:axId val="182584448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one"/>
        <c:crossAx val="157575680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500" baseline="0"/>
              <a:t>PROMEDIO ACADÉMICO  DEL NIVEL 5B, 5A Y DEL SUT</a:t>
            </a:r>
          </a:p>
          <a:p>
            <a:pPr>
              <a:defRPr/>
            </a:pPr>
            <a:r>
              <a:rPr lang="es-MX" sz="1500" baseline="0"/>
              <a:t>2010</a:t>
            </a:r>
          </a:p>
        </c:rich>
      </c:tx>
      <c:layout/>
      <c:overlay val="1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6454716689825536"/>
          <c:y val="6.9151809832522962E-2"/>
          <c:w val="0.71819793114096031"/>
          <c:h val="0.930848190167477"/>
        </c:manualLayout>
      </c:layout>
      <c:bar3DChart>
        <c:barDir val="bar"/>
        <c:grouping val="clustered"/>
        <c:varyColors val="0"/>
        <c:ser>
          <c:idx val="0"/>
          <c:order val="0"/>
          <c:spPr>
            <a:effectLst>
              <a:innerShdw blurRad="241300" dist="1219200" dir="9900000">
                <a:prstClr val="black">
                  <a:alpha val="29000"/>
                </a:prstClr>
              </a:innerShdw>
            </a:effectLst>
          </c:spPr>
          <c:invertIfNegative val="0"/>
          <c:dLbls>
            <c:dLbl>
              <c:idx val="0"/>
              <c:layout>
                <c:manualLayout>
                  <c:x val="2.9803921568627451E-2"/>
                  <c:y val="-2.59319286871961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66666666666655E-2"/>
                  <c:y val="-2.16099405726634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1372549019607843E-2"/>
                  <c:y val="-2.37709346299297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i="0" baseline="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2'!$F$5:$H$5</c:f>
              <c:strCache>
                <c:ptCount val="3"/>
                <c:pt idx="0">
                  <c:v>TSU (5B)
</c:v>
                </c:pt>
                <c:pt idx="1">
                  <c:v>
Ingeniería y Licenciatura (5A)
</c:v>
                </c:pt>
                <c:pt idx="2">
                  <c:v>SUT</c:v>
                </c:pt>
              </c:strCache>
            </c:strRef>
          </c:cat>
          <c:val>
            <c:numRef>
              <c:f>'Ind 2'!$F$6:$H$6</c:f>
              <c:numCache>
                <c:formatCode>General</c:formatCode>
                <c:ptCount val="3"/>
                <c:pt idx="0">
                  <c:v>8.3000000000000007</c:v>
                </c:pt>
                <c:pt idx="1">
                  <c:v>8.4</c:v>
                </c:pt>
                <c:pt idx="2">
                  <c:v>8.4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"/>
        <c:gapDepth val="204"/>
        <c:shape val="cone"/>
        <c:axId val="33783808"/>
        <c:axId val="116501312"/>
        <c:axId val="0"/>
      </c:bar3DChart>
      <c:catAx>
        <c:axId val="3378380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200" b="1" i="0" baseline="0">
                <a:solidFill>
                  <a:schemeClr val="tx1"/>
                </a:solidFill>
              </a:defRPr>
            </a:pPr>
            <a:endParaRPr lang="es-MX"/>
          </a:p>
        </c:txPr>
        <c:crossAx val="116501312"/>
        <c:crosses val="autoZero"/>
        <c:auto val="1"/>
        <c:lblAlgn val="ctr"/>
        <c:lblOffset val="100"/>
        <c:noMultiLvlLbl val="0"/>
      </c:catAx>
      <c:valAx>
        <c:axId val="116501312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3378380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  <a:effectLst>
      <a:outerShdw blurRad="50800" dist="50800" dir="5400000" algn="ctr" rotWithShape="0">
        <a:schemeClr val="tx2">
          <a:lumMod val="20000"/>
          <a:lumOff val="80000"/>
        </a:schemeClr>
      </a:outerShdw>
    </a:effectLst>
  </c:sp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18.- PROGRAMAS EDUCATIVOS DE TSU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CON EVALUACIÓN DIAGNÓSTICA SEGÚN NIVEL</a:t>
            </a:r>
          </a:p>
          <a:p>
            <a:pPr>
              <a:defRPr/>
            </a:pP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v>2006</c:v>
          </c:tx>
          <c:spPr>
            <a:solidFill>
              <a:srgbClr val="CC9900"/>
            </a:solidFill>
          </c:spPr>
          <c:invertIfNegative val="0"/>
          <c:dLbls>
            <c:dLbl>
              <c:idx val="0"/>
              <c:layout>
                <c:manualLayout>
                  <c:x val="1.4647575796792559E-3"/>
                  <c:y val="-3.8371972462504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4902839708068128E-2"/>
                  <c:y val="-3.4332817466451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343796678406412E-2"/>
                  <c:y val="-3.0293662470398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'Ind 18'!$B$19:$D$19</c:f>
              <c:numCache>
                <c:formatCode>0.00%</c:formatCode>
                <c:ptCount val="3"/>
                <c:pt idx="0">
                  <c:v>0.85319999999999996</c:v>
                </c:pt>
                <c:pt idx="1">
                  <c:v>0.14680000000000001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v>2010</c:v>
          </c:tx>
          <c:invertIfNegative val="0"/>
          <c:dLbls>
            <c:dLbl>
              <c:idx val="0"/>
              <c:layout>
                <c:manualLayout>
                  <c:x val="2.7832585556076143E-2"/>
                  <c:y val="-2.8274084972371563E-2"/>
                </c:manualLayout>
              </c:layout>
              <c:tx>
                <c:rich>
                  <a:bodyPr/>
                  <a:lstStyle/>
                  <a:p>
                    <a:r>
                      <a:rPr lang="en-US" sz="1200" baseline="0">
                        <a:latin typeface="Arial" pitchFamily="34" charset="0"/>
                      </a:rPr>
                      <a:t>96.3%</a:t>
                    </a:r>
                    <a:endParaRPr lang="en-US" sz="1200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762331404084159E-2"/>
                  <c:y val="-3.02936624703980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929745848008015E-3"/>
                  <c:y val="-3.0293662470398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i="0" baseline="0">
                    <a:latin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'Ind 18'!$B$20:$D$20</c:f>
              <c:numCache>
                <c:formatCode>0.00%</c:formatCode>
                <c:ptCount val="3"/>
                <c:pt idx="0">
                  <c:v>0.96299999999999997</c:v>
                </c:pt>
                <c:pt idx="1">
                  <c:v>3.6999999999999998E-2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gapDepth val="225"/>
        <c:shape val="box"/>
        <c:axId val="183079936"/>
        <c:axId val="182586752"/>
        <c:axId val="0"/>
      </c:bar3DChart>
      <c:catAx>
        <c:axId val="18307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Batang" pitchFamily="18" charset="-127"/>
                <a:cs typeface="Arial" pitchFamily="34" charset="0"/>
              </a:defRPr>
            </a:pPr>
            <a:endParaRPr lang="es-MX"/>
          </a:p>
        </c:txPr>
        <c:crossAx val="182586752"/>
        <c:crosses val="autoZero"/>
        <c:auto val="1"/>
        <c:lblAlgn val="ctr"/>
        <c:lblOffset val="100"/>
        <c:noMultiLvlLbl val="0"/>
      </c:catAx>
      <c:valAx>
        <c:axId val="182586752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one"/>
        <c:crossAx val="18307993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47140948688615769"/>
          <c:y val="0.31224687696988324"/>
          <c:w val="0.13841284363669581"/>
          <c:h val="4.0308699576556625E-2"/>
        </c:manualLayout>
      </c:layout>
      <c:overlay val="0"/>
      <c:txPr>
        <a:bodyPr/>
        <a:lstStyle/>
        <a:p>
          <a:pPr>
            <a:defRPr baseline="0">
              <a:latin typeface="Arial Black" pitchFamily="34" charset="0"/>
            </a:defRPr>
          </a:pPr>
          <a:endParaRPr lang="es-MX"/>
        </a:p>
      </c:txPr>
    </c:legend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18.- ALUMNOS</a:t>
            </a:r>
            <a:r>
              <a:rPr lang="es-MX" sz="1800" b="1" i="0" u="none" strike="noStrike" baseline="0">
                <a:effectLst/>
                <a:latin typeface="+mn-lt"/>
                <a:cs typeface="+mn-cs"/>
              </a:rPr>
              <a:t> </a:t>
            </a:r>
            <a:r>
              <a:rPr lang="es-MX" sz="1300" b="1" i="0" u="none" strike="noStrike" baseline="0">
                <a:effectLst/>
                <a:latin typeface="Arial" pitchFamily="34" charset="0"/>
                <a:cs typeface="+mn-cs"/>
              </a:rPr>
              <a:t>DE TSU</a:t>
            </a:r>
            <a:r>
              <a:rPr lang="es-MX" sz="1300" baseline="0">
                <a:latin typeface="Arial" pitchFamily="34" charset="0"/>
                <a:cs typeface="Arial" pitchFamily="34" charset="0"/>
              </a:rPr>
              <a:t> </a:t>
            </a:r>
            <a:r>
              <a:rPr lang="es-MX" sz="1200">
                <a:latin typeface="Arial" pitchFamily="34" charset="0"/>
                <a:cs typeface="Arial" pitchFamily="34" charset="0"/>
              </a:rPr>
              <a:t>EN PROGRAMAS EDUCATIVOS 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CON EVALUACIÓN DIAGNÓSTICA SEGÚN NIVEL, </a:t>
            </a: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v>2006</c:v>
          </c:tx>
          <c:spPr>
            <a:solidFill>
              <a:srgbClr val="CC9900"/>
            </a:solidFill>
          </c:spPr>
          <c:invertIfNegative val="0"/>
          <c:dLbls>
            <c:dLbl>
              <c:idx val="0"/>
              <c:layout>
                <c:manualLayout>
                  <c:x val="1.9043348012052097E-2"/>
                  <c:y val="-4.6450282454610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367712632072136E-2"/>
                  <c:y val="-4.24111274585573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832585556076143E-2"/>
                  <c:y val="-3.02936624703980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aseline="0">
                    <a:latin typeface="Arial Black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'Ind 18'!$B$27:$D$27</c:f>
              <c:numCache>
                <c:formatCode>0.00%</c:formatCode>
                <c:ptCount val="3"/>
                <c:pt idx="0">
                  <c:v>0.8599</c:v>
                </c:pt>
                <c:pt idx="1">
                  <c:v>0.1401</c:v>
                </c:pt>
                <c:pt idx="2" formatCode="0%">
                  <c:v>0</c:v>
                </c:pt>
              </c:numCache>
            </c:numRef>
          </c:val>
        </c:ser>
        <c:ser>
          <c:idx val="1"/>
          <c:order val="1"/>
          <c:tx>
            <c:v>2010</c:v>
          </c:tx>
          <c:invertIfNegative val="0"/>
          <c:dLbls>
            <c:dLbl>
              <c:idx val="0"/>
              <c:layout>
                <c:manualLayout>
                  <c:x val="2.636771263207208E-2"/>
                  <c:y val="-3.63523949644777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5156950176096179E-2"/>
                  <c:y val="-3.43328174664511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9297458480080044E-2"/>
                  <c:y val="-3.0293662470397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aseline="0">
                    <a:latin typeface="Arial Black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'Ind 18'!$B$28:$D$28</c:f>
              <c:numCache>
                <c:formatCode>0.00%</c:formatCode>
                <c:ptCount val="3"/>
                <c:pt idx="0">
                  <c:v>0.96709999999999996</c:v>
                </c:pt>
                <c:pt idx="1">
                  <c:v>3.2899999999999999E-2</c:v>
                </c:pt>
                <c:pt idx="2" formatCode="0%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160108032"/>
        <c:axId val="182588480"/>
        <c:axId val="0"/>
      </c:bar3DChart>
      <c:catAx>
        <c:axId val="160108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82588480"/>
        <c:crosses val="autoZero"/>
        <c:auto val="1"/>
        <c:lblAlgn val="ctr"/>
        <c:lblOffset val="100"/>
        <c:noMultiLvlLbl val="0"/>
      </c:catAx>
      <c:valAx>
        <c:axId val="182588480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one"/>
        <c:spPr>
          <a:ln w="9525">
            <a:noFill/>
          </a:ln>
        </c:spPr>
        <c:crossAx val="16010803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3015031441709493"/>
          <c:y val="0.45563687932976743"/>
          <c:w val="0.18914439194739746"/>
          <c:h val="4.0308699576556625E-2"/>
        </c:manualLayout>
      </c:layout>
      <c:overlay val="0"/>
      <c:txPr>
        <a:bodyPr/>
        <a:lstStyle/>
        <a:p>
          <a:pPr>
            <a:defRPr sz="1000" baseline="0">
              <a:latin typeface="Arial Black" pitchFamily="34" charset="0"/>
            </a:defRPr>
          </a:pPr>
          <a:endParaRPr lang="es-MX"/>
        </a:p>
      </c:txPr>
    </c:legend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19.- PROGRAMAS EDUCATIVOS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DE TSU</a:t>
            </a:r>
            <a:r>
              <a:rPr lang="es-MX" sz="1200">
                <a:latin typeface="Arial" pitchFamily="34" charset="0"/>
                <a:cs typeface="Arial" pitchFamily="34" charset="0"/>
              </a:rPr>
              <a:t> ACREDITADOS</a:t>
            </a:r>
          </a:p>
          <a:p>
            <a:pPr>
              <a:defRPr/>
            </a:pP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4BACC6">
                <a:lumMod val="60000"/>
                <a:lumOff val="40000"/>
              </a:srgbClr>
            </a:solidFill>
          </c:spPr>
          <c:invertIfNegative val="0"/>
          <c:dLbls>
            <c:dLbl>
              <c:idx val="0"/>
              <c:layout>
                <c:manualLayout>
                  <c:x val="1.910149695359056E-2"/>
                  <c:y val="-7.93885404467834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9567386546723309E-2"/>
                  <c:y val="-8.14777125638040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5507484767953146E-3"/>
                  <c:y val="-2.5070065404247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1863558372531047E-3"/>
                  <c:y val="-2.5070065404247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279533755879646E-2"/>
                  <c:y val="-2.08917211702061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8.1863558372531047E-3"/>
                  <c:y val="-2.5070065404247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19'!$B$4:$C$4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19'!$B$5:$C$5</c:f>
              <c:numCache>
                <c:formatCode>0.0%</c:formatCode>
                <c:ptCount val="2"/>
                <c:pt idx="0">
                  <c:v>0.121</c:v>
                </c:pt>
                <c:pt idx="1">
                  <c:v>0.56740000000000002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9803648"/>
        <c:axId val="184041472"/>
        <c:axId val="0"/>
      </c:bar3DChart>
      <c:catAx>
        <c:axId val="179803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84041472"/>
        <c:crosses val="autoZero"/>
        <c:auto val="1"/>
        <c:lblAlgn val="ctr"/>
        <c:lblOffset val="100"/>
        <c:noMultiLvlLbl val="0"/>
      </c:catAx>
      <c:valAx>
        <c:axId val="184041472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one"/>
        <c:crossAx val="17980364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 </a:t>
            </a:r>
            <a:r>
              <a:rPr lang="en-US" sz="1400" b="1" i="0" baseline="0">
                <a:latin typeface="Arial" pitchFamily="34" charset="0"/>
              </a:rPr>
              <a:t>19. </a:t>
            </a:r>
            <a:r>
              <a:rPr lang="en-US" sz="1400" b="1" i="0" cap="all" baseline="0">
                <a:latin typeface="Arial" pitchFamily="34" charset="0"/>
              </a:rPr>
              <a:t>alUMNOS DE TSU eN programas educativos acreditados  </a:t>
            </a:r>
          </a:p>
          <a:p>
            <a:pPr>
              <a:defRPr/>
            </a:pPr>
            <a:r>
              <a:rPr lang="en-US" sz="1400" b="1" i="0" cap="all" baseline="0">
                <a:latin typeface="Arial" pitchFamily="34" charset="0"/>
              </a:rPr>
              <a:t> 2006 vs 2010</a:t>
            </a:r>
          </a:p>
        </c:rich>
      </c:tx>
      <c:overlay val="0"/>
    </c:title>
    <c:autoTitleDeleted val="0"/>
    <c:view3D>
      <c:rotX val="10"/>
      <c:rotY val="50"/>
      <c:depthPercent val="7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0066FF"/>
            </a:solidFill>
          </c:spPr>
          <c:invertIfNegative val="0"/>
          <c:dLbls>
            <c:dLbl>
              <c:idx val="0"/>
              <c:layout>
                <c:manualLayout>
                  <c:x val="6.2989535732172322E-2"/>
                  <c:y val="-1.00978874901327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1778773276196375E-2"/>
                  <c:y val="-6.05873249407965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txPr>
              <a:bodyPr/>
              <a:lstStyle/>
              <a:p>
                <a:pPr>
                  <a:defRPr sz="1200" baseline="0">
                    <a:latin typeface="Arial Black" pitchFamily="34" charset="0"/>
                  </a:defRPr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'Ind 19'!$B$9:$C$9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19'!$B$10:$C$10</c:f>
              <c:numCache>
                <c:formatCode>0.0%</c:formatCode>
                <c:ptCount val="2"/>
                <c:pt idx="0">
                  <c:v>0.1583</c:v>
                </c:pt>
                <c:pt idx="1">
                  <c:v>0.62639999999999996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"/>
        <c:gapDepth val="48"/>
        <c:shape val="cone"/>
        <c:axId val="160107008"/>
        <c:axId val="184043776"/>
        <c:axId val="0"/>
      </c:bar3DChart>
      <c:catAx>
        <c:axId val="1601070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aseline="0">
                <a:latin typeface="Arial Black" pitchFamily="34" charset="0"/>
              </a:defRPr>
            </a:pPr>
            <a:endParaRPr lang="es-MX"/>
          </a:p>
        </c:txPr>
        <c:crossAx val="184043776"/>
        <c:crosses val="autoZero"/>
        <c:auto val="1"/>
        <c:lblAlgn val="ctr"/>
        <c:lblOffset val="100"/>
        <c:noMultiLvlLbl val="0"/>
      </c:catAx>
      <c:valAx>
        <c:axId val="184043776"/>
        <c:scaling>
          <c:orientation val="minMax"/>
        </c:scaling>
        <c:delete val="1"/>
        <c:axPos val="b"/>
        <c:numFmt formatCode="0.00%" sourceLinked="0"/>
        <c:majorTickMark val="out"/>
        <c:minorTickMark val="none"/>
        <c:tickLblPos val="nextTo"/>
        <c:crossAx val="16010700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400" baseline="0">
                <a:latin typeface="Arial" pitchFamily="34" charset="0"/>
              </a:rPr>
              <a:t>PROGRAMAS EDUCATIVOS DE TSU ACREDITADOS SEGÚN  ORGANISMOS RECONOCIDOS POR EL COPAES, 2010</a:t>
            </a: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7402738781783992E-2"/>
          <c:y val="0.14530255815270043"/>
          <c:w val="0.81787015781641181"/>
          <c:h val="0.80633460359987308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5.8594916960160302E-2"/>
                  <c:y val="0.2423492997631846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043348012052097E-2"/>
                  <c:y val="0.15752704484607019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7832585556076143E-2"/>
                  <c:y val="-4.2411127458557324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5665171112152287E-2"/>
                  <c:y val="-6.0587324940796165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i="0" baseline="0">
                    <a:latin typeface="Arial" pitchFamily="34" charset="0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'Ind 19'!$A$13:$F$13</c:f>
              <c:strCache>
                <c:ptCount val="6"/>
                <c:pt idx="0">
                  <c:v>CACEI</c:v>
                </c:pt>
                <c:pt idx="1">
                  <c:v>CACECA</c:v>
                </c:pt>
                <c:pt idx="2">
                  <c:v>CONAIC</c:v>
                </c:pt>
                <c:pt idx="3">
                  <c:v>COMEAA</c:v>
                </c:pt>
                <c:pt idx="4">
                  <c:v>CONAET</c:v>
                </c:pt>
                <c:pt idx="5">
                  <c:v>TOTAL</c:v>
                </c:pt>
              </c:strCache>
            </c:strRef>
          </c:cat>
          <c:val>
            <c:numRef>
              <c:f>'Ind 19'!$A$15:$E$15</c:f>
              <c:numCache>
                <c:formatCode>0.0%</c:formatCode>
                <c:ptCount val="5"/>
                <c:pt idx="0">
                  <c:v>0.54252199413489732</c:v>
                </c:pt>
                <c:pt idx="1">
                  <c:v>0.31964809384164222</c:v>
                </c:pt>
                <c:pt idx="2">
                  <c:v>0.11143695014662756</c:v>
                </c:pt>
                <c:pt idx="3">
                  <c:v>1.466275659824047E-2</c:v>
                </c:pt>
                <c:pt idx="4">
                  <c:v>1.1730205278592375E-2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20.- 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CURSOS IMPARTIDOS A LOS DOCENTES PARA LA APLICACIÓN DE LOS ENFOQUES CENTRADOS EN EL APRENDIZAJE SEGÚN SITUACIÓN, 2010</a:t>
            </a:r>
            <a:endParaRPr lang="es-MX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33CC33"/>
            </a:solidFill>
          </c:spPr>
          <c:invertIfNegative val="0"/>
          <c:dLbls>
            <c:dLbl>
              <c:idx val="0"/>
              <c:layout>
                <c:manualLayout>
                  <c:x val="2.782119033879471E-2"/>
                  <c:y val="-6.44961224562993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678283041698925E-2"/>
                  <c:y val="-6.85271301098180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20'!$B$3:$C$4</c:f>
              <c:strCache>
                <c:ptCount val="2"/>
                <c:pt idx="0">
                  <c:v>Internos </c:v>
                </c:pt>
                <c:pt idx="1">
                  <c:v>Externos</c:v>
                </c:pt>
              </c:strCache>
            </c:strRef>
          </c:cat>
          <c:val>
            <c:numRef>
              <c:f>'Ind 20'!$B$5:$C$5</c:f>
              <c:numCache>
                <c:formatCode>General</c:formatCode>
                <c:ptCount val="2"/>
                <c:pt idx="0">
                  <c:v>377</c:v>
                </c:pt>
                <c:pt idx="1">
                  <c:v>445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9805184"/>
        <c:axId val="184047232"/>
        <c:axId val="0"/>
      </c:bar3DChart>
      <c:catAx>
        <c:axId val="17980518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84047232"/>
        <c:crosses val="autoZero"/>
        <c:auto val="1"/>
        <c:lblAlgn val="ctr"/>
        <c:lblOffset val="100"/>
        <c:noMultiLvlLbl val="0"/>
      </c:catAx>
      <c:valAx>
        <c:axId val="1840472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9805184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es-MX" sz="1200" b="1" i="0" baseline="0">
                <a:effectLst/>
                <a:latin typeface="Arial" pitchFamily="34" charset="0"/>
                <a:cs typeface="Arial" pitchFamily="34" charset="0"/>
              </a:rPr>
              <a:t>20.- TALLERES IMPARTIDOS A LOS DOCENTES PARA LA APLICACIÓN DE LOS ENFOQUES CENTRADOS EN EL APRENDIZAJE SEGÚN SITUACIÓN, 2010</a:t>
            </a:r>
            <a:endParaRPr lang="es-MX" sz="1200">
              <a:effectLst/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113602164044082E-2"/>
          <c:y val="9.6152084681043512E-2"/>
          <c:w val="0.96777279567191188"/>
          <c:h val="0.82970572688569699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2.928546351452075E-2"/>
                  <c:y val="-6.6511626283058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678283041698925E-2"/>
                  <c:y val="-7.65891454168554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20'!$D$3:$E$4</c:f>
              <c:strCache>
                <c:ptCount val="2"/>
                <c:pt idx="0">
                  <c:v>Internos </c:v>
                </c:pt>
                <c:pt idx="1">
                  <c:v>Externos</c:v>
                </c:pt>
              </c:strCache>
            </c:strRef>
          </c:cat>
          <c:val>
            <c:numRef>
              <c:f>'Ind 20'!$D$5:$E$5</c:f>
              <c:numCache>
                <c:formatCode>General</c:formatCode>
                <c:ptCount val="2"/>
                <c:pt idx="0">
                  <c:v>121</c:v>
                </c:pt>
                <c:pt idx="1">
                  <c:v>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5724928"/>
        <c:axId val="186195968"/>
        <c:axId val="0"/>
      </c:bar3DChart>
      <c:catAx>
        <c:axId val="18572492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86195968"/>
        <c:crosses val="autoZero"/>
        <c:auto val="1"/>
        <c:lblAlgn val="ctr"/>
        <c:lblOffset val="100"/>
        <c:noMultiLvlLbl val="0"/>
      </c:catAx>
      <c:valAx>
        <c:axId val="1861959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5724928"/>
        <c:crosses val="autoZero"/>
        <c:crossBetween val="between"/>
      </c:valAx>
      <c:spPr>
        <a:ln>
          <a:solidFill>
            <a:schemeClr val="bg1"/>
          </a:solidFill>
        </a:ln>
      </c:spPr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20.- 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CURSOS Y TALLERES PARA LA APLICACIÓN DE LOS ENFOQUES CENTRADOS EN EL APRENDIZAJE,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33CC33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3.0750912315936439E-2"/>
                  <c:y val="-6.85923258599424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8076545723528421E-2"/>
                  <c:y val="-6.4532816067058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1968941464370131E-2"/>
                  <c:y val="-7.46225934428294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20'!$H$3:$J$3</c:f>
              <c:strCache>
                <c:ptCount val="3"/>
                <c:pt idx="0">
                  <c:v>CURSOS</c:v>
                </c:pt>
                <c:pt idx="1">
                  <c:v>TALLERES</c:v>
                </c:pt>
                <c:pt idx="2">
                  <c:v>OTROS</c:v>
                </c:pt>
              </c:strCache>
            </c:strRef>
          </c:cat>
          <c:val>
            <c:numRef>
              <c:f>'Ind 20'!$H$4:$J$4</c:f>
              <c:numCache>
                <c:formatCode>General</c:formatCode>
                <c:ptCount val="3"/>
                <c:pt idx="0">
                  <c:v>822</c:v>
                </c:pt>
                <c:pt idx="1">
                  <c:v>217</c:v>
                </c:pt>
                <c:pt idx="2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shape val="cylinder"/>
        <c:axId val="179803136"/>
        <c:axId val="186198272"/>
        <c:axId val="0"/>
      </c:bar3DChart>
      <c:catAx>
        <c:axId val="17980313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86198272"/>
        <c:crosses val="autoZero"/>
        <c:auto val="1"/>
        <c:lblAlgn val="ctr"/>
        <c:lblOffset val="100"/>
        <c:noMultiLvlLbl val="0"/>
      </c:catAx>
      <c:valAx>
        <c:axId val="1861982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9803136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20.-  PARTICIPACIÓN DE LOS PROFESORES DE TIEMPO COMPLETO POR TIPO DE EVENTO RELACIONADO CON LOS ENFOQUES CENTRADOS EN EL APRENDIZAJE, 2010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33CC33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5.2721583945177307E-2"/>
                  <c:y val="2.6226360606852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4178107501863491E-2"/>
                  <c:y val="3.02325574013903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0999648920329153E-2"/>
                  <c:y val="1.6124030614074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20'!$L$7:$N$7</c:f>
              <c:strCache>
                <c:ptCount val="3"/>
                <c:pt idx="0">
                  <c:v>CURSOS</c:v>
                </c:pt>
                <c:pt idx="1">
                  <c:v>TALLERES</c:v>
                </c:pt>
                <c:pt idx="2">
                  <c:v>OTROS</c:v>
                </c:pt>
              </c:strCache>
            </c:strRef>
          </c:cat>
          <c:val>
            <c:numRef>
              <c:f>'Ind 20'!$L$8:$N$8</c:f>
              <c:numCache>
                <c:formatCode>0.0%</c:formatCode>
                <c:ptCount val="3"/>
                <c:pt idx="0">
                  <c:v>0.64070000000000005</c:v>
                </c:pt>
                <c:pt idx="1">
                  <c:v>0.30830000000000002</c:v>
                </c:pt>
                <c:pt idx="2">
                  <c:v>5.0999999999999997E-2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1"/>
        <c:shape val="cylinder"/>
        <c:axId val="180323328"/>
        <c:axId val="186200576"/>
        <c:axId val="0"/>
      </c:bar3DChart>
      <c:catAx>
        <c:axId val="180323328"/>
        <c:scaling>
          <c:orientation val="maxMin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86200576"/>
        <c:crosses val="autoZero"/>
        <c:auto val="1"/>
        <c:lblAlgn val="ctr"/>
        <c:lblOffset val="100"/>
        <c:noMultiLvlLbl val="0"/>
      </c:catAx>
      <c:valAx>
        <c:axId val="186200576"/>
        <c:scaling>
          <c:orientation val="minMax"/>
        </c:scaling>
        <c:delete val="1"/>
        <c:axPos val="t"/>
        <c:numFmt formatCode="0.0%" sourceLinked="1"/>
        <c:majorTickMark val="none"/>
        <c:minorTickMark val="none"/>
        <c:tickLblPos val="nextTo"/>
        <c:crossAx val="18032332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 b="1" i="0" u="none" strike="noStrike" baseline="0">
                <a:effectLst/>
                <a:latin typeface="Arial" pitchFamily="34" charset="0"/>
                <a:cs typeface="Arial" pitchFamily="34" charset="0"/>
              </a:rPr>
              <a:t>20.- DISTRIBUCIÓN DE LOS PROFESORES DE ASIGNATURA POR TIPO DE EVENTO RELACIONADO CON LOS ENFOQUES CENTRADOS EN EL APRENDIZAJE DEL SUT,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33CC33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3.5142556217424861E-2"/>
                  <c:y val="1.8139534440834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8071102568877045E-2"/>
                  <c:y val="1.61240306140748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3928195271781205E-2"/>
                  <c:y val="1.6124030614074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20'!$L$16:$N$16</c:f>
              <c:strCache>
                <c:ptCount val="3"/>
                <c:pt idx="0">
                  <c:v>CURSOS</c:v>
                </c:pt>
                <c:pt idx="1">
                  <c:v>TALLERES</c:v>
                </c:pt>
                <c:pt idx="2">
                  <c:v>OTROS</c:v>
                </c:pt>
              </c:strCache>
            </c:strRef>
          </c:cat>
          <c:val>
            <c:numRef>
              <c:f>'Ind 20'!$L$17:$N$17</c:f>
              <c:numCache>
                <c:formatCode>General</c:formatCode>
                <c:ptCount val="3"/>
                <c:pt idx="0">
                  <c:v>62.14</c:v>
                </c:pt>
                <c:pt idx="1">
                  <c:v>35.51</c:v>
                </c:pt>
                <c:pt idx="2">
                  <c:v>2.35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shape val="cylinder"/>
        <c:axId val="180325888"/>
        <c:axId val="186202880"/>
        <c:axId val="0"/>
      </c:bar3DChart>
      <c:catAx>
        <c:axId val="180325888"/>
        <c:scaling>
          <c:orientation val="maxMin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86202880"/>
        <c:crosses val="autoZero"/>
        <c:auto val="1"/>
        <c:lblAlgn val="ctr"/>
        <c:lblOffset val="100"/>
        <c:noMultiLvlLbl val="0"/>
      </c:catAx>
      <c:valAx>
        <c:axId val="186202880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18032588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es-MX" sz="1200" b="1">
                <a:latin typeface="Arial" pitchFamily="34" charset="0"/>
                <a:cs typeface="Arial" pitchFamily="34" charset="0"/>
              </a:rPr>
              <a:t>3.- REPROBACIÓN CUATRIMESTRAL DE</a:t>
            </a:r>
            <a:r>
              <a:rPr lang="es-MX" sz="1200" b="1" baseline="0">
                <a:latin typeface="Arial" pitchFamily="34" charset="0"/>
                <a:cs typeface="Arial" pitchFamily="34" charset="0"/>
              </a:rPr>
              <a:t> TSU  </a:t>
            </a:r>
            <a:r>
              <a:rPr lang="es-MX" sz="1200" b="1">
                <a:latin typeface="Arial" pitchFamily="34" charset="0"/>
                <a:cs typeface="Arial" pitchFamily="34" charset="0"/>
              </a:rPr>
              <a:t> </a:t>
            </a:r>
            <a:endParaRPr lang="es-MX" sz="120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s-MX" sz="1200" b="1" i="0" u="none" strike="noStrike" baseline="0">
                <a:effectLst/>
                <a:latin typeface="Arial" pitchFamily="34" charset="0"/>
                <a:cs typeface="Arial" pitchFamily="34" charset="0"/>
              </a:rPr>
              <a:t>2006 VS 2010</a:t>
            </a:r>
            <a:endParaRPr lang="es-MX" sz="1000">
              <a:latin typeface="Arial" pitchFamily="34" charset="0"/>
              <a:cs typeface="Arial" pitchFamily="34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66FF33"/>
            </a:solidFill>
            <a:scene3d>
              <a:camera prst="orthographicFront"/>
              <a:lightRig rig="threePt" dir="t"/>
            </a:scene3d>
            <a:sp3d>
              <a:bevelT w="165100" prst="coolSlant"/>
              <a:bevelB w="165100" prst="coolSlant"/>
            </a:sp3d>
          </c:spPr>
          <c:invertIfNegative val="0"/>
          <c:dPt>
            <c:idx val="3"/>
            <c:invertIfNegative val="0"/>
            <c:bubble3D val="0"/>
            <c:spPr>
              <a:solidFill>
                <a:srgbClr val="00990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Pt>
            <c:idx val="7"/>
            <c:invertIfNegative val="0"/>
            <c:bubble3D val="0"/>
            <c:spPr>
              <a:solidFill>
                <a:srgbClr val="00990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Lbls>
            <c:dLbl>
              <c:idx val="0"/>
              <c:layout>
                <c:manualLayout>
                  <c:x val="2.0465889593132738E-2"/>
                  <c:y val="-2.08917211702061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550748476795292E-3"/>
                  <c:y val="-2.5070065404247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915141116337474E-2"/>
                  <c:y val="-3.1337581755309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279533755879646E-2"/>
                  <c:y val="-2.5070065404247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643926395421729E-2"/>
                  <c:y val="-2.50700654042473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5507484767951827E-3"/>
                  <c:y val="-3.34267538723298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3'!$A$4:$H$5</c:f>
              <c:multiLvlStrCache>
                <c:ptCount val="8"/>
                <c:lvl>
                  <c:pt idx="0">
                    <c:v>
Sep - Dic</c:v>
                  </c:pt>
                  <c:pt idx="1">
                    <c:v>
Enero - Abril</c:v>
                  </c:pt>
                  <c:pt idx="2">
                    <c:v>
Mayo - Ago</c:v>
                  </c:pt>
                  <c:pt idx="3">
                    <c:v> Promedio </c:v>
                  </c:pt>
                  <c:pt idx="4">
                    <c:v>
Sep - Dic</c:v>
                  </c:pt>
                  <c:pt idx="5">
                    <c:v>
Enero - Abril</c:v>
                  </c:pt>
                  <c:pt idx="6">
                    <c:v>
Mayo - Ago</c:v>
                  </c:pt>
                  <c:pt idx="7">
                    <c:v>Promedio </c:v>
                  </c:pt>
                </c:lvl>
                <c:lvl>
                  <c:pt idx="0">
                    <c:v>2006</c:v>
                  </c:pt>
                  <c:pt idx="4">
                    <c:v>2010</c:v>
                  </c:pt>
                </c:lvl>
              </c:multiLvlStrCache>
            </c:multiLvlStrRef>
          </c:cat>
          <c:val>
            <c:numRef>
              <c:f>'Ind 3'!$A$6:$H$6</c:f>
              <c:numCache>
                <c:formatCode>0.0%</c:formatCode>
                <c:ptCount val="8"/>
                <c:pt idx="0">
                  <c:v>5.3400000000000003E-2</c:v>
                </c:pt>
                <c:pt idx="1">
                  <c:v>6.0499999999999998E-2</c:v>
                </c:pt>
                <c:pt idx="2">
                  <c:v>4.07E-2</c:v>
                </c:pt>
                <c:pt idx="3">
                  <c:v>5.16E-2</c:v>
                </c:pt>
                <c:pt idx="4">
                  <c:v>6.13E-2</c:v>
                </c:pt>
                <c:pt idx="5">
                  <c:v>5.0099999999999999E-2</c:v>
                </c:pt>
                <c:pt idx="6">
                  <c:v>4.5600000000000002E-2</c:v>
                </c:pt>
                <c:pt idx="7">
                  <c:v>5.2400000000000002E-2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3784320"/>
        <c:axId val="116504768"/>
        <c:axId val="0"/>
      </c:bar3DChart>
      <c:catAx>
        <c:axId val="3378432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16504768"/>
        <c:crosses val="autoZero"/>
        <c:auto val="1"/>
        <c:lblAlgn val="ctr"/>
        <c:lblOffset val="100"/>
        <c:noMultiLvlLbl val="0"/>
      </c:catAx>
      <c:valAx>
        <c:axId val="116504768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one"/>
        <c:crossAx val="33784320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21.- PROMEDIO DE SATISFACCIÓN DE LOS PROGRAMAS CENTRADOS EN EL ESTUDIANTE - SERVICIOS EN BASE 10, 2006 VS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rgbClr val="FF9900"/>
            </a:solidFill>
          </c:spPr>
          <c:invertIfNegative val="0"/>
          <c:dLbls>
            <c:dLbl>
              <c:idx val="0"/>
              <c:layout>
                <c:manualLayout>
                  <c:x val="3.5187971070592863E-2"/>
                  <c:y val="-0.38142301628806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7706769447559249E-2"/>
                  <c:y val="-0.385459238682646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i="0" baseline="0">
                    <a:latin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21'!$B$3:$C$3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21'!$B$4:$C$4</c:f>
              <c:numCache>
                <c:formatCode>General</c:formatCode>
                <c:ptCount val="2"/>
                <c:pt idx="0">
                  <c:v>7.5</c:v>
                </c:pt>
                <c:pt idx="1">
                  <c:v>7.6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181381120"/>
        <c:axId val="188359808"/>
        <c:axId val="0"/>
      </c:bar3DChart>
      <c:catAx>
        <c:axId val="181381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88359808"/>
        <c:crosses val="autoZero"/>
        <c:auto val="1"/>
        <c:lblAlgn val="ctr"/>
        <c:lblOffset val="100"/>
        <c:noMultiLvlLbl val="0"/>
      </c:catAx>
      <c:valAx>
        <c:axId val="188359808"/>
        <c:scaling>
          <c:orientation val="minMax"/>
          <c:max val="8"/>
          <c:min val="5"/>
        </c:scaling>
        <c:delete val="1"/>
        <c:axPos val="l"/>
        <c:numFmt formatCode="General" sourceLinked="1"/>
        <c:majorTickMark val="none"/>
        <c:minorTickMark val="none"/>
        <c:tickLblPos val="nextTo"/>
        <c:crossAx val="181381120"/>
        <c:crosses val="autoZero"/>
        <c:crossBetween val="between"/>
        <c:majorUnit val="1"/>
        <c:minorUnit val="1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22.- PROGRAMAS EDUCATIVOS PERTINENTES DEL SUT, </a:t>
            </a: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CC0099"/>
            </a:solidFill>
          </c:spPr>
          <c:invertIfNegative val="0"/>
          <c:dLbls>
            <c:dLbl>
              <c:idx val="0"/>
              <c:layout>
                <c:manualLayout>
                  <c:x val="1.7737104314048381E-2"/>
                  <c:y val="-5.43184750425362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4559067511759292E-2"/>
                  <c:y val="-6.68535077446597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1863558372531047E-3"/>
                  <c:y val="-3.55159259893504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372711674506202E-2"/>
                  <c:y val="-2.08917211702061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279533755879646E-2"/>
                  <c:y val="-2.5070065404247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2279533755879646E-2"/>
                  <c:y val="-2.92484096382885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baseline="0">
                    <a:latin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22'!$B$3:$C$4</c:f>
              <c:strCache>
                <c:ptCount val="2"/>
                <c:pt idx="0">
                  <c:v>2006</c:v>
                </c:pt>
                <c:pt idx="1">
                  <c:v>2010</c:v>
                </c:pt>
              </c:strCache>
            </c:strRef>
          </c:cat>
          <c:val>
            <c:numRef>
              <c:f>'Ind 22'!$B$5:$C$5</c:f>
              <c:numCache>
                <c:formatCode>0.0%</c:formatCode>
                <c:ptCount val="2"/>
                <c:pt idx="0">
                  <c:v>0.77690000000000003</c:v>
                </c:pt>
                <c:pt idx="1">
                  <c:v>0.94889999999999997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1381632"/>
        <c:axId val="188362112"/>
        <c:axId val="0"/>
      </c:bar3DChart>
      <c:catAx>
        <c:axId val="18138163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88362112"/>
        <c:crosses val="autoZero"/>
        <c:auto val="1"/>
        <c:lblAlgn val="ctr"/>
        <c:lblOffset val="100"/>
        <c:noMultiLvlLbl val="0"/>
      </c:catAx>
      <c:valAx>
        <c:axId val="188362112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one"/>
        <c:crossAx val="181381632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400" baseline="0">
                <a:latin typeface="Arial" pitchFamily="34" charset="0"/>
              </a:rPr>
              <a:t>22. ALUMNOS EN PROGRAMAS EDUCATIVOS PERTINENTES 2006 VS 2010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3.3692077252092119E-2"/>
                  <c:y val="0.105018029897380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2735425264144271E-2"/>
                  <c:y val="8.28026774190880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i="0" baseline="0">
                    <a:latin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22'!$B$8:$C$8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22'!$B$9:$C$9</c:f>
              <c:numCache>
                <c:formatCode>0.0%</c:formatCode>
                <c:ptCount val="2"/>
                <c:pt idx="0">
                  <c:v>0.81730000000000003</c:v>
                </c:pt>
                <c:pt idx="1">
                  <c:v>0.91969999999999996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gapDepth val="106"/>
        <c:shape val="cylinder"/>
        <c:axId val="183081472"/>
        <c:axId val="188364416"/>
        <c:axId val="0"/>
      </c:bar3DChart>
      <c:catAx>
        <c:axId val="1830814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 i="0" baseline="0">
                <a:latin typeface="Arial" pitchFamily="34" charset="0"/>
              </a:defRPr>
            </a:pPr>
            <a:endParaRPr lang="es-MX"/>
          </a:p>
        </c:txPr>
        <c:crossAx val="188364416"/>
        <c:crosses val="autoZero"/>
        <c:auto val="1"/>
        <c:lblAlgn val="ctr"/>
        <c:lblOffset val="100"/>
        <c:noMultiLvlLbl val="0"/>
      </c:catAx>
      <c:valAx>
        <c:axId val="188364416"/>
        <c:scaling>
          <c:orientation val="minMax"/>
        </c:scaling>
        <c:delete val="1"/>
        <c:axPos val="b"/>
        <c:numFmt formatCode="0.0%" sourceLinked="1"/>
        <c:majorTickMark val="out"/>
        <c:minorTickMark val="none"/>
        <c:tickLblPos val="nextTo"/>
        <c:crossAx val="183081472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23.- 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PROFESORES DE TIEMPO COMPLETO CON POSGRADO</a:t>
            </a:r>
          </a:p>
          <a:p>
            <a:pPr>
              <a:defRPr/>
            </a:pP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FF0066"/>
              </a:solidFill>
              <a:scene3d>
                <a:camera prst="orthographicFront"/>
                <a:lightRig rig="threePt" dir="t"/>
              </a:scene3d>
              <a:sp3d prstMaterial="metal">
                <a:bevelT/>
                <a:bevelB/>
              </a:sp3d>
            </c:spPr>
          </c:dPt>
          <c:dLbls>
            <c:dLbl>
              <c:idx val="0"/>
              <c:layout>
                <c:manualLayout>
                  <c:x val="2.3194674872217109E-2"/>
                  <c:y val="-7.72993683297628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2296171825807673E-2"/>
                  <c:y val="-8.14777125638040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7737104314048381E-2"/>
                  <c:y val="-4.59617865744535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915141116337495E-2"/>
                  <c:y val="-2.7159237521268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5008319034964121E-2"/>
                  <c:y val="-2.5070065404247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465889593132738E-2"/>
                  <c:y val="-3.55159259893505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23'!$B$4:$C$4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23'!$B$5:$C$5</c:f>
              <c:numCache>
                <c:formatCode>0.0%</c:formatCode>
                <c:ptCount val="2"/>
                <c:pt idx="0">
                  <c:v>0.26910000000000001</c:v>
                </c:pt>
                <c:pt idx="1">
                  <c:v>0.37240000000000001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shape val="box"/>
        <c:axId val="184143872"/>
        <c:axId val="188400192"/>
        <c:axId val="0"/>
      </c:bar3DChart>
      <c:catAx>
        <c:axId val="184143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88400192"/>
        <c:crosses val="autoZero"/>
        <c:auto val="1"/>
        <c:lblAlgn val="ctr"/>
        <c:lblOffset val="100"/>
        <c:noMultiLvlLbl val="0"/>
      </c:catAx>
      <c:valAx>
        <c:axId val="188400192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one"/>
        <c:crossAx val="184143872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23.- NIVEL EDUCATIVO DE LOS PROFESORES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DE TIEMPO COMPLETO,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9.4457774042418161E-2"/>
          <c:w val="0.99706766907745059"/>
          <c:h val="0.77274351729449775"/>
        </c:manualLayout>
      </c:layout>
      <c:bar3DChart>
        <c:barDir val="col"/>
        <c:grouping val="clustered"/>
        <c:varyColors val="1"/>
        <c:ser>
          <c:idx val="0"/>
          <c:order val="0"/>
          <c:invertIfNegative val="0"/>
          <c:dLbls>
            <c:dLbl>
              <c:idx val="0"/>
              <c:layout>
                <c:manualLayout>
                  <c:x val="7.3213658786302014E-3"/>
                  <c:y val="-2.62015497478715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249912230082281E-2"/>
                  <c:y val="-1.20930229605561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3213658786302014E-3"/>
                  <c:y val="-1.81395344408342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9285463514520803E-3"/>
                  <c:y val="-1.00775191337967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8570927029041077E-3"/>
                  <c:y val="-2.62015497478715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5.8570927029040539E-3"/>
                  <c:y val="-1.41085267873154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5.8570927029041606E-3"/>
                  <c:y val="-4.03100765351870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7.3213658786302014E-3"/>
                  <c:y val="-6.0465114802780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0249912230082174E-2"/>
                  <c:y val="-1.61240306140748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5.8570927029041606E-3"/>
                  <c:y val="-2.4186045921112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23'!$B$9:$K$10</c:f>
              <c:multiLvlStrCache>
                <c:ptCount val="10"/>
                <c:lvl>
                  <c:pt idx="0">
                    <c:v>Media Superior
con y sin certificado</c:v>
                  </c:pt>
                  <c:pt idx="1">
                    <c:v>Técnico Superior
Universitario con o sin título</c:v>
                  </c:pt>
                  <c:pt idx="2">
                    <c:v>Licenciatura sin
Titulo</c:v>
                  </c:pt>
                  <c:pt idx="3">
                    <c:v>Licenciatura con 
Título</c:v>
                  </c:pt>
                  <c:pt idx="4">
                    <c:v>Especialidad
sin Grado</c:v>
                  </c:pt>
                  <c:pt idx="5">
                    <c:v>Especialidad con Grado</c:v>
                  </c:pt>
                  <c:pt idx="6">
                    <c:v>Maestría sin Grado</c:v>
                  </c:pt>
                  <c:pt idx="7">
                    <c:v>Maestría con
Grado</c:v>
                  </c:pt>
                  <c:pt idx="8">
                    <c:v>Doctorado sin
Grado</c:v>
                  </c:pt>
                  <c:pt idx="9">
                    <c:v>Doctorado con 
Grado</c:v>
                  </c:pt>
                </c:lvl>
                <c:lvl>
                  <c:pt idx="0">
                    <c:v>2010</c:v>
                  </c:pt>
                </c:lvl>
              </c:multiLvlStrCache>
            </c:multiLvlStrRef>
          </c:cat>
          <c:val>
            <c:numRef>
              <c:f>'Ind 23'!$B$11:$K$11</c:f>
              <c:numCache>
                <c:formatCode>General</c:formatCode>
                <c:ptCount val="10"/>
                <c:pt idx="0">
                  <c:v>5</c:v>
                </c:pt>
                <c:pt idx="1">
                  <c:v>22</c:v>
                </c:pt>
                <c:pt idx="2">
                  <c:v>24</c:v>
                </c:pt>
                <c:pt idx="3" formatCode="#,##0">
                  <c:v>1195</c:v>
                </c:pt>
                <c:pt idx="4">
                  <c:v>39</c:v>
                </c:pt>
                <c:pt idx="5">
                  <c:v>70</c:v>
                </c:pt>
                <c:pt idx="6">
                  <c:v>508</c:v>
                </c:pt>
                <c:pt idx="7">
                  <c:v>945</c:v>
                </c:pt>
                <c:pt idx="8">
                  <c:v>29</c:v>
                </c:pt>
                <c:pt idx="9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4145920"/>
        <c:axId val="188401920"/>
        <c:axId val="0"/>
      </c:bar3DChart>
      <c:catAx>
        <c:axId val="18414592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80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88401920"/>
        <c:crosses val="autoZero"/>
        <c:auto val="1"/>
        <c:lblAlgn val="ctr"/>
        <c:lblOffset val="100"/>
        <c:noMultiLvlLbl val="0"/>
      </c:catAx>
      <c:valAx>
        <c:axId val="18840192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184145920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24.- PROFESORES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DE ASIGNATURA CON EXPERIENCIA LABORAL EN SU ÁREA DE ENSEÑANZA, 2006 VS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6600"/>
              </a:solidFill>
            </c:spPr>
          </c:dPt>
          <c:dLbls>
            <c:dLbl>
              <c:idx val="0"/>
              <c:layout>
                <c:manualLayout>
                  <c:x val="3.3721805609318166E-2"/>
                  <c:y val="-7.06338919051970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7969927676482158E-3"/>
                  <c:y val="-7.6688225497071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i="0" baseline="0">
                    <a:latin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24'!$B$4:$C$4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24'!$B$5:$C$5</c:f>
              <c:numCache>
                <c:formatCode>0.0%</c:formatCode>
                <c:ptCount val="2"/>
                <c:pt idx="0">
                  <c:v>0.89259999999999995</c:v>
                </c:pt>
                <c:pt idx="1">
                  <c:v>0.85029999999999994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190006272"/>
        <c:axId val="188404224"/>
        <c:axId val="0"/>
      </c:bar3DChart>
      <c:catAx>
        <c:axId val="190006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05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88404224"/>
        <c:crosses val="autoZero"/>
        <c:auto val="1"/>
        <c:lblAlgn val="ctr"/>
        <c:lblOffset val="100"/>
        <c:noMultiLvlLbl val="0"/>
      </c:catAx>
      <c:valAx>
        <c:axId val="188404224"/>
        <c:scaling>
          <c:orientation val="minMax"/>
          <c:max val="0.9"/>
          <c:min val="0"/>
        </c:scaling>
        <c:delete val="1"/>
        <c:axPos val="l"/>
        <c:numFmt formatCode="0.0%" sourceLinked="1"/>
        <c:majorTickMark val="none"/>
        <c:minorTickMark val="none"/>
        <c:tickLblPos val="nextTo"/>
        <c:crossAx val="190006272"/>
        <c:crosses val="autoZero"/>
        <c:crossBetween val="between"/>
        <c:majorUnit val="0.30000000000000004"/>
        <c:minorUnit val="0.30000000000000004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 b="1" i="0" baseline="0">
                <a:effectLst/>
                <a:latin typeface="Arial" pitchFamily="34" charset="0"/>
                <a:cs typeface="Arial" pitchFamily="34" charset="0"/>
              </a:rPr>
              <a:t>24.- NIVEL EDUCATIVO DE LOS PROFESORES DE ASIGNATURA, 2010</a:t>
            </a:r>
            <a:endParaRPr lang="es-MX" sz="1200">
              <a:effectLst/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FFFF00"/>
            </a:solidFill>
            <a:ln>
              <a:solidFill>
                <a:srgbClr val="00B050"/>
              </a:solidFill>
            </a:ln>
          </c:spPr>
          <c:invertIfNegative val="0"/>
          <c:dLbls>
            <c:dLbl>
              <c:idx val="0"/>
              <c:layout>
                <c:manualLayout>
                  <c:x val="-0.10689194182800105"/>
                  <c:y val="6.04651148027807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3178458581534364"/>
                  <c:y val="4.03100765351874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2299894676098738"/>
                  <c:y val="4.03100765351870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7.4677931962028155E-2"/>
                  <c:y val="2.01550382675935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7356566083397851E-2"/>
                  <c:y val="4.03100765351870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9.6642029597918663E-2"/>
                  <c:y val="2.01550382675935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6.735656608339785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7356566083397851E-2"/>
                  <c:y val="4.03100765351885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514255621742502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6606829393151005E-2"/>
                  <c:y val="4.03100765351870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24'!$B$7:$K$8</c:f>
              <c:strCache>
                <c:ptCount val="10"/>
                <c:pt idx="0">
                  <c:v>Media Superior
con y sin certificado</c:v>
                </c:pt>
                <c:pt idx="1">
                  <c:v>Técnico Superior
Universitario con o sin título</c:v>
                </c:pt>
                <c:pt idx="2">
                  <c:v>Licenciatura sin
Titulo</c:v>
                </c:pt>
                <c:pt idx="3">
                  <c:v>Licenciatura con 
Título</c:v>
                </c:pt>
                <c:pt idx="4">
                  <c:v>Especialidad
sin Grado</c:v>
                </c:pt>
                <c:pt idx="5">
                  <c:v>Especialidad con Grado</c:v>
                </c:pt>
                <c:pt idx="6">
                  <c:v>Maestría sin Grado</c:v>
                </c:pt>
                <c:pt idx="7">
                  <c:v>Maestría con
Grado</c:v>
                </c:pt>
                <c:pt idx="8">
                  <c:v>Doctorado sin
Grado</c:v>
                </c:pt>
                <c:pt idx="9">
                  <c:v>Doctorado con 
Grado</c:v>
                </c:pt>
              </c:strCache>
            </c:strRef>
          </c:cat>
          <c:val>
            <c:numRef>
              <c:f>'Ind 24'!$B$9:$K$9</c:f>
              <c:numCache>
                <c:formatCode>General</c:formatCode>
                <c:ptCount val="10"/>
                <c:pt idx="0">
                  <c:v>76</c:v>
                </c:pt>
                <c:pt idx="1">
                  <c:v>301</c:v>
                </c:pt>
                <c:pt idx="2">
                  <c:v>598</c:v>
                </c:pt>
                <c:pt idx="3" formatCode="#,##0">
                  <c:v>3625</c:v>
                </c:pt>
                <c:pt idx="4">
                  <c:v>48</c:v>
                </c:pt>
                <c:pt idx="5">
                  <c:v>155</c:v>
                </c:pt>
                <c:pt idx="6">
                  <c:v>473</c:v>
                </c:pt>
                <c:pt idx="7">
                  <c:v>505</c:v>
                </c:pt>
                <c:pt idx="8">
                  <c:v>8</c:v>
                </c:pt>
                <c:pt idx="9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4560128"/>
        <c:axId val="188406528"/>
        <c:axId val="0"/>
      </c:bar3DChart>
      <c:catAx>
        <c:axId val="184560128"/>
        <c:scaling>
          <c:orientation val="maxMin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88406528"/>
        <c:crosses val="autoZero"/>
        <c:auto val="1"/>
        <c:lblAlgn val="ctr"/>
        <c:lblOffset val="100"/>
        <c:noMultiLvlLbl val="0"/>
      </c:catAx>
      <c:valAx>
        <c:axId val="188406528"/>
        <c:scaling>
          <c:orientation val="minMax"/>
          <c:max val="100"/>
          <c:min val="0"/>
        </c:scaling>
        <c:delete val="1"/>
        <c:axPos val="t"/>
        <c:numFmt formatCode="General" sourceLinked="1"/>
        <c:majorTickMark val="none"/>
        <c:minorTickMark val="none"/>
        <c:tickLblPos val="nextTo"/>
        <c:crossAx val="18456012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r>
              <a:rPr lang="es-MX" sz="1200">
                <a:latin typeface="Arial" pitchFamily="34" charset="0"/>
                <a:cs typeface="Arial" pitchFamily="34" charset="0"/>
              </a:rPr>
              <a:t>25.- PERSONAL CAPACITADO CO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N AL </a:t>
            </a:r>
            <a:r>
              <a:rPr lang="es-MX" sz="1200">
                <a:latin typeface="Arial" pitchFamily="34" charset="0"/>
                <a:cs typeface="Arial" pitchFamily="34" charset="0"/>
              </a:rPr>
              <a:t>MENOS UN CURSO DE 20 HORAS AL AÑO</a:t>
            </a:r>
          </a:p>
          <a:p>
            <a:pPr>
              <a:defRPr sz="1200">
                <a:latin typeface="Arial" pitchFamily="34" charset="0"/>
                <a:cs typeface="Arial" pitchFamily="34" charset="0"/>
              </a:defRPr>
            </a:pP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dLbl>
              <c:idx val="0"/>
              <c:layout>
                <c:manualLayout>
                  <c:x val="1.2279533755879646E-2"/>
                  <c:y val="-4.8050958691474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110047262478598E-2"/>
                  <c:y val="-5.5554946414380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686602745700758E-2"/>
                  <c:y val="-5.5697008730158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881567656436211E-2"/>
                  <c:y val="-5.14476928619089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643926395421781E-2"/>
                  <c:y val="-2.08917211702061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6.8219631977109313E-3"/>
                  <c:y val="-3.1337581755309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6.8219631977109313E-3"/>
                  <c:y val="-2.08917211702061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9.5507484767953111E-3"/>
                  <c:y val="-1.67133769361649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5.4575705581687275E-3"/>
                  <c:y val="-2.5070065404247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5.4575705581688316E-3"/>
                  <c:y val="-1.25350327021236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6.8219631977108376E-3"/>
                  <c:y val="-4.17834423404123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4.0931779186264465E-3"/>
                  <c:y val="-1.67133769361649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25'!$B$3:$E$4</c:f>
              <c:multiLvlStrCache>
                <c:ptCount val="4"/>
                <c:lvl>
                  <c:pt idx="0">
                    <c:v>Mandos Medios y Superiores</c:v>
                  </c:pt>
                  <c:pt idx="1">
                    <c:v>Profesores de Tiempo Completo </c:v>
                  </c:pt>
                  <c:pt idx="2">
                    <c:v>Mandos Medios y Superiores</c:v>
                  </c:pt>
                  <c:pt idx="3">
                    <c:v>Profesores de Tiempo Completo</c:v>
                  </c:pt>
                </c:lvl>
                <c:lvl>
                  <c:pt idx="0">
                    <c:v>2006</c:v>
                  </c:pt>
                  <c:pt idx="2">
                    <c:v>2010</c:v>
                  </c:pt>
                </c:lvl>
              </c:multiLvlStrCache>
            </c:multiLvlStrRef>
          </c:cat>
          <c:val>
            <c:numRef>
              <c:f>'Ind 25'!$B$5:$E$5</c:f>
              <c:numCache>
                <c:formatCode>0.0%</c:formatCode>
                <c:ptCount val="4"/>
                <c:pt idx="0">
                  <c:v>0.72189999999999999</c:v>
                </c:pt>
                <c:pt idx="1">
                  <c:v>0.67190000000000005</c:v>
                </c:pt>
                <c:pt idx="2">
                  <c:v>0.66759999999999997</c:v>
                </c:pt>
                <c:pt idx="3">
                  <c:v>0.77390000000000003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1"/>
        <c:gapDepth val="5"/>
        <c:shape val="cylinder"/>
        <c:axId val="184559616"/>
        <c:axId val="191407808"/>
        <c:axId val="0"/>
      </c:bar3DChart>
      <c:catAx>
        <c:axId val="18455961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1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91407808"/>
        <c:crosses val="autoZero"/>
        <c:auto val="1"/>
        <c:lblAlgn val="ctr"/>
        <c:lblOffset val="100"/>
        <c:noMultiLvlLbl val="0"/>
      </c:catAx>
      <c:valAx>
        <c:axId val="191407808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one"/>
        <c:crossAx val="184559616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26.- TOTAL DE ORGANISMOS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VINCULADOS</a:t>
            </a:r>
          </a:p>
          <a:p>
            <a:pPr>
              <a:defRPr/>
            </a:pP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0066FF"/>
            </a:solidFill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00FFFF"/>
              </a:solidFill>
              <a:scene3d>
                <a:camera prst="orthographicFront"/>
                <a:lightRig rig="threePt" dir="t"/>
              </a:scene3d>
              <a:sp3d prstMaterial="metal">
                <a:bevelT/>
                <a:bevelB/>
              </a:sp3d>
            </c:spPr>
          </c:dPt>
          <c:dLbls>
            <c:dLbl>
              <c:idx val="0"/>
              <c:layout>
                <c:manualLayout>
                  <c:x val="6.8219631977109174E-2"/>
                  <c:y val="2.08917211702061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4575705581687277E-2"/>
                  <c:y val="1.4624204819144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26'!$B$4:$C$4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26'!$B$5:$C$5</c:f>
              <c:numCache>
                <c:formatCode>#,##0</c:formatCode>
                <c:ptCount val="2"/>
                <c:pt idx="0">
                  <c:v>24046</c:v>
                </c:pt>
                <c:pt idx="1">
                  <c:v>36029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623104"/>
        <c:axId val="191410112"/>
        <c:axId val="0"/>
      </c:bar3DChart>
      <c:catAx>
        <c:axId val="18462310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1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91410112"/>
        <c:crosses val="autoZero"/>
        <c:auto val="1"/>
        <c:lblAlgn val="ctr"/>
        <c:lblOffset val="100"/>
        <c:noMultiLvlLbl val="0"/>
      </c:catAx>
      <c:valAx>
        <c:axId val="191410112"/>
        <c:scaling>
          <c:orientation val="minMax"/>
        </c:scaling>
        <c:delete val="1"/>
        <c:axPos val="t"/>
        <c:numFmt formatCode="#,##0" sourceLinked="1"/>
        <c:majorTickMark val="none"/>
        <c:minorTickMark val="none"/>
        <c:tickLblPos val="none"/>
        <c:crossAx val="184623104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27.- INGRESOS PROPIOS</a:t>
            </a:r>
          </a:p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2006 VS 2010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 w="381000" h="387350" prst="coolSlant"/>
              <a:bevelB w="228600" h="323850" prst="coolSlant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381000" h="387350" prst="coolSlant"/>
                <a:bevelB w="228600" h="323850" prst="coolSlant"/>
              </a:sp3d>
            </c:spPr>
          </c:dPt>
          <c:dPt>
            <c:idx val="1"/>
            <c:invertIfNegative val="0"/>
            <c:bubble3D val="0"/>
            <c:spPr>
              <a:solidFill>
                <a:srgbClr val="00B0F0"/>
              </a:solidFill>
              <a:ln>
                <a:solidFill>
                  <a:srgbClr val="FFFF00"/>
                </a:solidFill>
              </a:ln>
              <a:scene3d>
                <a:camera prst="orthographicFront"/>
                <a:lightRig rig="threePt" dir="t"/>
              </a:scene3d>
              <a:sp3d>
                <a:bevelT w="381000" h="387350" prst="coolSlant"/>
                <a:bevelB w="228600" h="323850" prst="coolSlant"/>
              </a:sp3d>
            </c:spPr>
          </c:dPt>
          <c:dLbls>
            <c:dLbl>
              <c:idx val="0"/>
              <c:layout>
                <c:manualLayout>
                  <c:x val="3.2214009865972885E-2"/>
                  <c:y val="-8.66666645506521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2463922096055165E-2"/>
                  <c:y val="-7.2558137763336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27 a'!$B$8:$C$9</c:f>
              <c:strCache>
                <c:ptCount val="2"/>
                <c:pt idx="0">
                  <c:v>2006</c:v>
                </c:pt>
                <c:pt idx="1">
                  <c:v>2010</c:v>
                </c:pt>
              </c:strCache>
            </c:strRef>
          </c:cat>
          <c:val>
            <c:numRef>
              <c:f>'Ind 27 a'!$B$10:$C$10</c:f>
              <c:numCache>
                <c:formatCode>"$"#,##0_);[Red]\("$"#,##0\)</c:formatCode>
                <c:ptCount val="2"/>
                <c:pt idx="0">
                  <c:v>643986981</c:v>
                </c:pt>
                <c:pt idx="1">
                  <c:v>792103088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5972224"/>
        <c:axId val="191412416"/>
        <c:axId val="0"/>
      </c:bar3DChart>
      <c:catAx>
        <c:axId val="18597222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91412416"/>
        <c:crosses val="autoZero"/>
        <c:auto val="1"/>
        <c:lblAlgn val="ctr"/>
        <c:lblOffset val="100"/>
        <c:noMultiLvlLbl val="0"/>
      </c:catAx>
      <c:valAx>
        <c:axId val="191412416"/>
        <c:scaling>
          <c:orientation val="minMax"/>
        </c:scaling>
        <c:delete val="1"/>
        <c:axPos val="l"/>
        <c:numFmt formatCode="&quot;$&quot;#,##0_);[Red]\(&quot;$&quot;#,##0\)" sourceLinked="1"/>
        <c:majorTickMark val="none"/>
        <c:minorTickMark val="none"/>
        <c:tickLblPos val="nextTo"/>
        <c:crossAx val="185972224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es-MX" sz="1200" b="1" i="0" baseline="0">
                <a:effectLst/>
                <a:latin typeface="Arial" pitchFamily="34" charset="0"/>
                <a:cs typeface="Arial" pitchFamily="34" charset="0"/>
              </a:rPr>
              <a:t>3.- REPROBACIÓN CUATRIMESTRAL DE INGENIERÍA Y LICENCIATURA</a:t>
            </a:r>
          </a:p>
          <a:p>
            <a:pPr algn="ctr">
              <a:defRPr/>
            </a:pPr>
            <a:r>
              <a:rPr lang="es-MX" sz="1200" b="1" i="0" baseline="0">
                <a:effectLst/>
                <a:latin typeface="Arial" pitchFamily="34" charset="0"/>
                <a:cs typeface="Arial" pitchFamily="34" charset="0"/>
              </a:rPr>
              <a:t> 2010</a:t>
            </a:r>
            <a:endParaRPr lang="es-MX" sz="1200">
              <a:effectLst/>
              <a:latin typeface="Arial" pitchFamily="34" charset="0"/>
              <a:cs typeface="Arial" pitchFamily="34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0066FF"/>
            </a:solidFill>
          </c:spPr>
          <c:invertIfNegative val="0"/>
          <c:dPt>
            <c:idx val="3"/>
            <c:invertIfNegative val="0"/>
            <c:bubble3D val="0"/>
            <c:spPr>
              <a:solidFill>
                <a:srgbClr val="00FFFF"/>
              </a:solidFill>
            </c:spPr>
          </c:dPt>
          <c:dLbls>
            <c:dLbl>
              <c:idx val="0"/>
              <c:layout>
                <c:manualLayout>
                  <c:x val="1.0249912230082281E-2"/>
                  <c:y val="-3.22480612281496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107004932986443E-2"/>
                  <c:y val="-3.82945727084276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035551284438523E-2"/>
                  <c:y val="-3.42635650549090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107004932986335E-2"/>
                  <c:y val="-3.0232557401390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3'!$A$9:$D$10</c:f>
              <c:multiLvlStrCache>
                <c:ptCount val="4"/>
                <c:lvl>
                  <c:pt idx="0">
                    <c:v>
Sep - Dic</c:v>
                  </c:pt>
                  <c:pt idx="1">
                    <c:v>
Enero - Abril</c:v>
                  </c:pt>
                  <c:pt idx="2">
                    <c:v>
Mayo - Ago</c:v>
                  </c:pt>
                  <c:pt idx="3">
                    <c:v>Promedio </c:v>
                  </c:pt>
                </c:lvl>
                <c:lvl>
                  <c:pt idx="0">
                    <c:v>2010</c:v>
                  </c:pt>
                </c:lvl>
              </c:multiLvlStrCache>
            </c:multiLvlStrRef>
          </c:cat>
          <c:val>
            <c:numRef>
              <c:f>'Ind 3'!$A$11:$D$11</c:f>
              <c:numCache>
                <c:formatCode>0.0%</c:formatCode>
                <c:ptCount val="4"/>
                <c:pt idx="0">
                  <c:v>4.5100000000000001E-2</c:v>
                </c:pt>
                <c:pt idx="1">
                  <c:v>3.15E-2</c:v>
                </c:pt>
                <c:pt idx="2">
                  <c:v>3.6499999999999998E-2</c:v>
                </c:pt>
                <c:pt idx="3">
                  <c:v>3.7699999999999997E-2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268864"/>
        <c:axId val="77826880"/>
        <c:axId val="0"/>
      </c:bar3DChart>
      <c:catAx>
        <c:axId val="3126886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90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77826880"/>
        <c:crosses val="autoZero"/>
        <c:auto val="1"/>
        <c:lblAlgn val="ctr"/>
        <c:lblOffset val="100"/>
        <c:noMultiLvlLbl val="0"/>
      </c:catAx>
      <c:valAx>
        <c:axId val="77826880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31268864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27.- DISTRIBUCIÓN 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DE LOS INGRESOS PROPIOS</a:t>
            </a:r>
          </a:p>
          <a:p>
            <a:pPr>
              <a:defRPr/>
            </a:pPr>
            <a:r>
              <a:rPr lang="es-MX" sz="1200" baseline="0">
                <a:latin typeface="Arial" pitchFamily="34" charset="0"/>
                <a:cs typeface="Arial" pitchFamily="34" charset="0"/>
              </a:rPr>
              <a:t>2006 VS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66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CCFF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0066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5"/>
            <c:invertIfNegative val="0"/>
            <c:bubble3D val="0"/>
            <c:spPr>
              <a:solidFill>
                <a:srgbClr val="FF6600"/>
              </a:solidFill>
            </c:spPr>
          </c:dPt>
          <c:dPt>
            <c:idx val="6"/>
            <c:invertIfNegative val="0"/>
            <c:bubble3D val="0"/>
            <c:spPr>
              <a:solidFill>
                <a:srgbClr val="00CCFF"/>
              </a:solidFill>
            </c:spPr>
          </c:dPt>
          <c:dPt>
            <c:idx val="7"/>
            <c:invertIfNegative val="0"/>
            <c:bubble3D val="0"/>
            <c:spPr>
              <a:solidFill>
                <a:srgbClr val="FF0066"/>
              </a:solidFill>
            </c:spPr>
          </c:dPt>
          <c:dLbls>
            <c:dLbl>
              <c:idx val="0"/>
              <c:layout>
                <c:manualLayout>
                  <c:x val="1.4642731757260403E-2"/>
                  <c:y val="-6.0465114802780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8570927029041606E-3"/>
                  <c:y val="-1.41085267873154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249912230082281E-2"/>
                  <c:y val="-1.6124030614074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178458581534363E-2"/>
                  <c:y val="-8.06201530703741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4642731757260403E-2"/>
                  <c:y val="-2.01550382675935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0249912230082281E-2"/>
                  <c:y val="-1.41085267873154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4642731757260403E-2"/>
                  <c:y val="-1.41085267873154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1714185405808215E-2"/>
                  <c:y val="-1.41085267873154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27 a'!$B$12:$I$13</c:f>
              <c:multiLvlStrCache>
                <c:ptCount val="8"/>
                <c:lvl>
                  <c:pt idx="0">
                    <c:v>Servicios y Estudios Tecnológicos</c:v>
                  </c:pt>
                  <c:pt idx="1">
                    <c:v>Colegiaturas y Servicios Escolares</c:v>
                  </c:pt>
                  <c:pt idx="2">
                    <c:v>Otros</c:v>
                  </c:pt>
                  <c:pt idx="3">
                    <c:v>Total en relación al
Presupuesto Autorizado</c:v>
                  </c:pt>
                  <c:pt idx="4">
                    <c:v>Servicios y Estudios Tecnológicos</c:v>
                  </c:pt>
                  <c:pt idx="5">
                    <c:v>Colegiaturas y Servicios Escolares</c:v>
                  </c:pt>
                  <c:pt idx="6">
                    <c:v>Otros</c:v>
                  </c:pt>
                  <c:pt idx="7">
                    <c:v>Total en relación al
Presupuesto Autorizado</c:v>
                  </c:pt>
                </c:lvl>
                <c:lvl>
                  <c:pt idx="0">
                    <c:v>2006</c:v>
                  </c:pt>
                  <c:pt idx="4">
                    <c:v>2010</c:v>
                  </c:pt>
                </c:lvl>
              </c:multiLvlStrCache>
            </c:multiLvlStrRef>
          </c:cat>
          <c:val>
            <c:numRef>
              <c:f>'Ind 27 a'!$B$14:$I$14</c:f>
              <c:numCache>
                <c:formatCode>0.0%</c:formatCode>
                <c:ptCount val="8"/>
                <c:pt idx="0">
                  <c:v>0.18060000000000001</c:v>
                </c:pt>
                <c:pt idx="1">
                  <c:v>9.8000000000000004E-2</c:v>
                </c:pt>
                <c:pt idx="2">
                  <c:v>2.1399999999999999E-2</c:v>
                </c:pt>
                <c:pt idx="3">
                  <c:v>0.3</c:v>
                </c:pt>
                <c:pt idx="4">
                  <c:v>0.1406</c:v>
                </c:pt>
                <c:pt idx="5">
                  <c:v>0.1206</c:v>
                </c:pt>
                <c:pt idx="6">
                  <c:v>2.2599999999999999E-2</c:v>
                </c:pt>
                <c:pt idx="7">
                  <c:v>0.28389999999999999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4625152"/>
        <c:axId val="198074944"/>
        <c:axId val="0"/>
      </c:bar3DChart>
      <c:catAx>
        <c:axId val="18462515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98074944"/>
        <c:crosses val="autoZero"/>
        <c:auto val="1"/>
        <c:lblAlgn val="ctr"/>
        <c:lblOffset val="100"/>
        <c:noMultiLvlLbl val="0"/>
      </c:catAx>
      <c:valAx>
        <c:axId val="198074944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184625152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27.- INGRESOS PROPIOS POR SERVICIOS Y ESTUDIOS TECNOLÓGICOS 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SEGÚN SECTOR 2006 VS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974437001121323E-2"/>
          <c:y val="0.10817746031746031"/>
          <c:w val="0.95589774292485685"/>
          <c:h val="0.76418380952380949"/>
        </c:manualLayout>
      </c:layout>
      <c:bar3DChart>
        <c:barDir val="col"/>
        <c:grouping val="clustered"/>
        <c:varyColors val="0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 w="165100" prst="coolSlant"/>
              <a:bevelB w="165100" prst="coolSlant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0066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Pt>
            <c:idx val="4"/>
            <c:invertIfNegative val="0"/>
            <c:bubble3D val="0"/>
            <c:spPr>
              <a:solidFill>
                <a:srgbClr val="FF0066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Pt>
            <c:idx val="5"/>
            <c:invertIfNegative val="0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Pt>
            <c:idx val="6"/>
            <c:invertIfNegative val="0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Lbls>
            <c:dLbl>
              <c:idx val="0"/>
              <c:layout>
                <c:manualLayout>
                  <c:x val="3.3690888119953875E-2"/>
                  <c:y val="-3.02380952380952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76124567474043E-2"/>
                  <c:y val="-2.62063492063493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042675893886914E-2"/>
                  <c:y val="-2.21746031746031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9296424452133686E-2"/>
                  <c:y val="-2.41904761904761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1972318339100346E-2"/>
                  <c:y val="-2.62063492063492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7577854671280278E-2"/>
                  <c:y val="-2.21746031746033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0507497116493658E-2"/>
                  <c:y val="-2.21746031746031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2.4901960784313618E-2"/>
                  <c:y val="-2.21746031746031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i="0" baseline="0">
                    <a:latin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27 a'!$B$17:$I$18</c:f>
              <c:multiLvlStrCache>
                <c:ptCount val="8"/>
                <c:lvl>
                  <c:pt idx="0">
                    <c:v>PÚBLICOS</c:v>
                  </c:pt>
                  <c:pt idx="1">
                    <c:v>PRIVADOS</c:v>
                  </c:pt>
                  <c:pt idx="2">
                    <c:v>SOCIALES</c:v>
                  </c:pt>
                  <c:pt idx="3">
                    <c:v>TOTAL</c:v>
                  </c:pt>
                  <c:pt idx="4">
                    <c:v>PÚBLICOS</c:v>
                  </c:pt>
                  <c:pt idx="5">
                    <c:v>PRIVADOS</c:v>
                  </c:pt>
                  <c:pt idx="6">
                    <c:v>SOCIALES</c:v>
                  </c:pt>
                  <c:pt idx="7">
                    <c:v>TOTAL</c:v>
                  </c:pt>
                </c:lvl>
                <c:lvl>
                  <c:pt idx="0">
                    <c:v>2006</c:v>
                  </c:pt>
                  <c:pt idx="4">
                    <c:v>2010</c:v>
                  </c:pt>
                </c:lvl>
              </c:multiLvlStrCache>
            </c:multiLvlStrRef>
          </c:cat>
          <c:val>
            <c:numRef>
              <c:f>'Ind 27 a'!$B$19:$I$19</c:f>
              <c:numCache>
                <c:formatCode>0.0%</c:formatCode>
                <c:ptCount val="8"/>
                <c:pt idx="0">
                  <c:v>0.91579093168654357</c:v>
                </c:pt>
                <c:pt idx="1">
                  <c:v>5.7214312749043116E-2</c:v>
                </c:pt>
                <c:pt idx="2">
                  <c:v>2.6994755564413341E-2</c:v>
                </c:pt>
                <c:pt idx="3">
                  <c:v>1</c:v>
                </c:pt>
                <c:pt idx="4">
                  <c:v>0.88276454663118209</c:v>
                </c:pt>
                <c:pt idx="5">
                  <c:v>0.10153485580979045</c:v>
                </c:pt>
                <c:pt idx="6">
                  <c:v>1.5700597559027411E-2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"/>
        <c:shape val="box"/>
        <c:axId val="180323840"/>
        <c:axId val="198076672"/>
        <c:axId val="0"/>
      </c:bar3DChart>
      <c:catAx>
        <c:axId val="18032384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 i="0" baseline="0">
                <a:latin typeface="Arial" pitchFamily="34" charset="0"/>
              </a:defRPr>
            </a:pPr>
            <a:endParaRPr lang="es-MX"/>
          </a:p>
        </c:txPr>
        <c:crossAx val="198076672"/>
        <c:crosses val="autoZero"/>
        <c:auto val="1"/>
        <c:lblAlgn val="ctr"/>
        <c:lblOffset val="100"/>
        <c:noMultiLvlLbl val="0"/>
      </c:catAx>
      <c:valAx>
        <c:axId val="198076672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180323840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27.- DISTRIBUCIÓN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DE LOS INGRESOS PROPIOS POR SERVICIOS Y ESTUDIOS TECNOLÓGICOS SEGÚN ACTIVIDAD</a:t>
            </a:r>
          </a:p>
          <a:p>
            <a:pPr>
              <a:defRPr/>
            </a:pPr>
            <a:r>
              <a:rPr lang="es-MX" sz="1200" baseline="0">
                <a:latin typeface="Arial" pitchFamily="34" charset="0"/>
                <a:cs typeface="Arial" pitchFamily="34" charset="0"/>
              </a:rPr>
              <a:t>2006 VS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'Ind 27 a'!$A$24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rgbClr val="00FF00"/>
            </a:solidFill>
            <a:scene3d>
              <a:camera prst="orthographicFront"/>
              <a:lightRig rig="threePt" dir="t"/>
            </a:scene3d>
            <a:sp3d>
              <a:bevelT w="165100" prst="coolSlant"/>
              <a:bevelB w="165100" prst="coolSlant"/>
            </a:sp3d>
          </c:spPr>
          <c:invertIfNegative val="0"/>
          <c:cat>
            <c:strRef>
              <c:f>'Ind 27 a'!$B$23:$H$23</c:f>
              <c:strCache>
                <c:ptCount val="7"/>
                <c:pt idx="0">
                  <c:v>CAPACITACIÓN</c:v>
                </c:pt>
                <c:pt idx="1">
                  <c:v>ADIESTRAMIENTO</c:v>
                </c:pt>
                <c:pt idx="2">
                  <c:v>EDUCACIÓN 
CONTINUA</c:v>
                </c:pt>
                <c:pt idx="3">
                  <c:v>EVALUACIÓN DE 
COMPETENCIAS 
LABORALES</c:v>
                </c:pt>
                <c:pt idx="4">
                  <c:v>TRANSFERENCIA DE
TECNOLOGÍA</c:v>
                </c:pt>
                <c:pt idx="5">
                  <c:v>ASISTENCIA
TÉCNICA</c:v>
                </c:pt>
                <c:pt idx="6">
                  <c:v>OTROS</c:v>
                </c:pt>
              </c:strCache>
            </c:strRef>
          </c:cat>
          <c:val>
            <c:numRef>
              <c:f>'Ind 27 a'!$B$24:$H$24</c:f>
              <c:numCache>
                <c:formatCode>_("$"* #,##0.00_);_("$"* \(#,##0.00\);_("$"* "-"??_);_(@_)</c:formatCode>
                <c:ptCount val="7"/>
                <c:pt idx="0">
                  <c:v>171055595</c:v>
                </c:pt>
                <c:pt idx="1">
                  <c:v>4245383</c:v>
                </c:pt>
                <c:pt idx="2">
                  <c:v>19421577</c:v>
                </c:pt>
                <c:pt idx="3">
                  <c:v>3067502</c:v>
                </c:pt>
                <c:pt idx="4">
                  <c:v>159490</c:v>
                </c:pt>
                <c:pt idx="5">
                  <c:v>89373893</c:v>
                </c:pt>
                <c:pt idx="6">
                  <c:v>100323040</c:v>
                </c:pt>
              </c:numCache>
            </c:numRef>
          </c:val>
        </c:ser>
        <c:ser>
          <c:idx val="1"/>
          <c:order val="1"/>
          <c:tx>
            <c:strRef>
              <c:f>'Ind 27 a'!$A$25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rgbClr val="00CCFF"/>
            </a:solidFill>
            <a:scene3d>
              <a:camera prst="orthographicFront"/>
              <a:lightRig rig="threePt" dir="t"/>
            </a:scene3d>
            <a:sp3d>
              <a:bevelT w="165100" prst="coolSlant"/>
              <a:bevelB w="165100" prst="coolSlant"/>
            </a:sp3d>
          </c:spPr>
          <c:invertIfNegative val="0"/>
          <c:cat>
            <c:strRef>
              <c:f>'Ind 27 a'!$B$23:$H$23</c:f>
              <c:strCache>
                <c:ptCount val="7"/>
                <c:pt idx="0">
                  <c:v>CAPACITACIÓN</c:v>
                </c:pt>
                <c:pt idx="1">
                  <c:v>ADIESTRAMIENTO</c:v>
                </c:pt>
                <c:pt idx="2">
                  <c:v>EDUCACIÓN 
CONTINUA</c:v>
                </c:pt>
                <c:pt idx="3">
                  <c:v>EVALUACIÓN DE 
COMPETENCIAS 
LABORALES</c:v>
                </c:pt>
                <c:pt idx="4">
                  <c:v>TRANSFERENCIA DE
TECNOLOGÍA</c:v>
                </c:pt>
                <c:pt idx="5">
                  <c:v>ASISTENCIA
TÉCNICA</c:v>
                </c:pt>
                <c:pt idx="6">
                  <c:v>OTROS</c:v>
                </c:pt>
              </c:strCache>
            </c:strRef>
          </c:cat>
          <c:val>
            <c:numRef>
              <c:f>'Ind 27 a'!$B$25:$H$25</c:f>
              <c:numCache>
                <c:formatCode>_("$"* #,##0.00_);_("$"* \(#,##0.00\);_("$"* "-"??_);_(@_)</c:formatCode>
                <c:ptCount val="7"/>
                <c:pt idx="0">
                  <c:v>22845333</c:v>
                </c:pt>
                <c:pt idx="1">
                  <c:v>620714</c:v>
                </c:pt>
                <c:pt idx="2">
                  <c:v>15816133</c:v>
                </c:pt>
                <c:pt idx="3">
                  <c:v>1005996</c:v>
                </c:pt>
                <c:pt idx="4">
                  <c:v>3583617</c:v>
                </c:pt>
                <c:pt idx="5">
                  <c:v>335747020</c:v>
                </c:pt>
                <c:pt idx="6">
                  <c:v>12757654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9260160"/>
        <c:axId val="198079552"/>
        <c:axId val="0"/>
      </c:bar3DChart>
      <c:catAx>
        <c:axId val="199260160"/>
        <c:scaling>
          <c:orientation val="minMax"/>
        </c:scaling>
        <c:delete val="0"/>
        <c:axPos val="b"/>
        <c:majorTickMark val="none"/>
        <c:minorTickMark val="none"/>
        <c:tickLblPos val="nextTo"/>
        <c:crossAx val="198079552"/>
        <c:crosses val="autoZero"/>
        <c:auto val="1"/>
        <c:lblAlgn val="ctr"/>
        <c:lblOffset val="100"/>
        <c:noMultiLvlLbl val="0"/>
      </c:catAx>
      <c:valAx>
        <c:axId val="198079552"/>
        <c:scaling>
          <c:orientation val="minMax"/>
          <c:max val="20000000"/>
          <c:min val="1000000"/>
        </c:scaling>
        <c:delete val="1"/>
        <c:axPos val="l"/>
        <c:numFmt formatCode="_(&quot;$&quot;* #,##0.00_);_(&quot;$&quot;* \(#,##0.00\);_(&quot;$&quot;* &quot;-&quot;??_);_(@_)" sourceLinked="1"/>
        <c:majorTickMark val="none"/>
        <c:minorTickMark val="none"/>
        <c:tickLblPos val="nextTo"/>
        <c:crossAx val="19926016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80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</c:dTable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29.- EGRESADOS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DE TSU QUE ASISTEN  A CURSOS DE EDUCACIÓN CONTINUA EN BASE AL ACUMULADO, 2006 VS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FF33CC"/>
            </a:solidFill>
            <a:scene3d>
              <a:camera prst="orthographicFront"/>
              <a:lightRig rig="threePt" dir="t"/>
            </a:scene3d>
            <a:sp3d>
              <a:bevelT w="641350" h="336550" prst="coolSlant"/>
              <a:bevelB w="165100" h="298450" prst="coolSlant"/>
            </a:sp3d>
          </c:spPr>
          <c:invertIfNegative val="0"/>
          <c:dLbls>
            <c:dLbl>
              <c:idx val="0"/>
              <c:layout>
                <c:manualLayout>
                  <c:x val="4.9785287974685261E-2"/>
                  <c:y val="1.61240306140747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1249561150411356E-2"/>
                  <c:y val="1.41085267873156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29'!$B$9:$C$9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29'!$B$10:$C$10</c:f>
              <c:numCache>
                <c:formatCode>0.0%</c:formatCode>
                <c:ptCount val="2"/>
                <c:pt idx="0">
                  <c:v>2.3300000000000001E-2</c:v>
                </c:pt>
                <c:pt idx="1">
                  <c:v>2.0199999999999999E-2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5728000"/>
        <c:axId val="198081280"/>
        <c:axId val="0"/>
      </c:bar3DChart>
      <c:catAx>
        <c:axId val="18572800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1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98081280"/>
        <c:crosses val="autoZero"/>
        <c:auto val="1"/>
        <c:lblAlgn val="ctr"/>
        <c:lblOffset val="100"/>
        <c:noMultiLvlLbl val="0"/>
      </c:catAx>
      <c:valAx>
        <c:axId val="198081280"/>
        <c:scaling>
          <c:orientation val="minMax"/>
        </c:scaling>
        <c:delete val="1"/>
        <c:axPos val="t"/>
        <c:numFmt formatCode="0.0%" sourceLinked="1"/>
        <c:majorTickMark val="none"/>
        <c:minorTickMark val="none"/>
        <c:tickLblPos val="nextTo"/>
        <c:crossAx val="185728000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29.A.- EGRESADOS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DE TSU EN CURSOS DE EDUCACIÓN CONTINUA EN BASE A LA ASITENCIA TOTAL EN EL CICLO ESCOLAR</a:t>
            </a:r>
          </a:p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 </a:t>
            </a: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CC99FF"/>
            </a:solidFill>
            <a:scene3d>
              <a:camera prst="orthographicFront"/>
              <a:lightRig rig="threePt" dir="t"/>
            </a:scene3d>
            <a:sp3d>
              <a:bevelT w="165100" prst="coolSlant"/>
              <a:bevelB w="165100" prst="coolSlant"/>
            </a:sp3d>
          </c:spPr>
          <c:invertIfNegative val="0"/>
          <c:dLbls>
            <c:dLbl>
              <c:idx val="0"/>
              <c:layout>
                <c:manualLayout>
                  <c:x val="5.0477047289504036E-2"/>
                  <c:y val="7.06344444444444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6924798154555941E-2"/>
                  <c:y val="-2.19544444444444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4109815988554615E-2"/>
                  <c:y val="6.2675163510618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1381030709470278E-2"/>
                  <c:y val="8.35668846808247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5923460151301474E-2"/>
                  <c:y val="8.35668846808247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8652245430385796E-2"/>
                  <c:y val="2.08917211702061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29.a'!$B$4:$C$4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29.a'!$B$5:$C$5</c:f>
              <c:numCache>
                <c:formatCode>0.0%</c:formatCode>
                <c:ptCount val="2"/>
                <c:pt idx="0">
                  <c:v>6.9400000000000003E-2</c:v>
                </c:pt>
                <c:pt idx="1">
                  <c:v>0.1245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9842304"/>
        <c:axId val="200296128"/>
        <c:axId val="0"/>
      </c:bar3DChart>
      <c:catAx>
        <c:axId val="19984230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200296128"/>
        <c:crosses val="autoZero"/>
        <c:auto val="1"/>
        <c:lblAlgn val="ctr"/>
        <c:lblOffset val="100"/>
        <c:noMultiLvlLbl val="0"/>
      </c:catAx>
      <c:valAx>
        <c:axId val="200296128"/>
        <c:scaling>
          <c:orientation val="minMax"/>
        </c:scaling>
        <c:delete val="1"/>
        <c:axPos val="t"/>
        <c:numFmt formatCode="0.0%" sourceLinked="1"/>
        <c:majorTickMark val="none"/>
        <c:minorTickMark val="none"/>
        <c:tickLblPos val="none"/>
        <c:crossAx val="199842304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r>
              <a:rPr lang="es-MX" sz="1200">
                <a:latin typeface="Arial" pitchFamily="34" charset="0"/>
                <a:cs typeface="Arial" pitchFamily="34" charset="0"/>
              </a:rPr>
              <a:t>30.- CURSOS DE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EDUCACIÓN CONTINUA </a:t>
            </a:r>
            <a:r>
              <a:rPr lang="es-MX" sz="1200">
                <a:latin typeface="Arial" pitchFamily="34" charset="0"/>
                <a:cs typeface="Arial" pitchFamily="34" charset="0"/>
              </a:rPr>
              <a:t>DEMANDADOS</a:t>
            </a:r>
          </a:p>
          <a:p>
            <a:pPr>
              <a:defRPr sz="1200">
                <a:latin typeface="Arial" pitchFamily="34" charset="0"/>
                <a:cs typeface="Arial" pitchFamily="34" charset="0"/>
              </a:defRPr>
            </a:pPr>
            <a:r>
              <a:rPr lang="es-MX" sz="1200" b="1" i="0" u="none" strike="noStrike" baseline="0">
                <a:effectLst/>
              </a:rPr>
              <a:t>2006 VS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FF5050"/>
            </a:solidFill>
          </c:spPr>
          <c:invertIfNegative val="0"/>
          <c:dLbls>
            <c:dLbl>
              <c:idx val="0"/>
              <c:layout>
                <c:manualLayout>
                  <c:x val="7.2946054216155659E-2"/>
                  <c:y val="1.037524664275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6308475086314294E-2"/>
                  <c:y val="8.356808929441298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3194674872217037E-2"/>
                  <c:y val="6.2675163510618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1381030709470278E-2"/>
                  <c:y val="2.08917211702054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4559067511759344E-2"/>
                  <c:y val="1.4624204819144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3194674872217103E-2"/>
                  <c:y val="1.0445860585103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30'!$B$4:$C$4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30'!$B$5:$C$5</c:f>
              <c:numCache>
                <c:formatCode>0.0%</c:formatCode>
                <c:ptCount val="2"/>
                <c:pt idx="0">
                  <c:v>0.81579999999999997</c:v>
                </c:pt>
                <c:pt idx="1">
                  <c:v>0.54559999999999997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shape val="cylinder"/>
        <c:axId val="191451648"/>
        <c:axId val="200298432"/>
        <c:axId val="0"/>
      </c:bar3DChart>
      <c:catAx>
        <c:axId val="19145164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200298432"/>
        <c:crosses val="autoZero"/>
        <c:auto val="1"/>
        <c:lblAlgn val="ctr"/>
        <c:lblOffset val="100"/>
        <c:noMultiLvlLbl val="0"/>
      </c:catAx>
      <c:valAx>
        <c:axId val="200298432"/>
        <c:scaling>
          <c:orientation val="minMax"/>
        </c:scaling>
        <c:delete val="1"/>
        <c:axPos val="t"/>
        <c:numFmt formatCode="0.0%" sourceLinked="1"/>
        <c:majorTickMark val="none"/>
        <c:minorTickMark val="none"/>
        <c:tickLblPos val="none"/>
        <c:crossAx val="19145164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31.- ALUMNOS MUY SATISFECHOS Y SATISFECHOS POR EL SERVICIO DE EDUCACIÓN CONTINUA, </a:t>
            </a: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3690888119953862E-2"/>
                  <c:y val="-4.03174603174603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5155709342560557E-2"/>
                  <c:y val="-3.62857142857142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31'!$B$3:$C$4</c:f>
              <c:strCache>
                <c:ptCount val="2"/>
                <c:pt idx="0">
                  <c:v>2006</c:v>
                </c:pt>
                <c:pt idx="1">
                  <c:v>2010</c:v>
                </c:pt>
              </c:strCache>
            </c:strRef>
          </c:cat>
          <c:val>
            <c:numRef>
              <c:f>'Ind 31'!$B$5:$C$5</c:f>
              <c:numCache>
                <c:formatCode>0.0%</c:formatCode>
                <c:ptCount val="2"/>
                <c:pt idx="0">
                  <c:v>0.86370000000000002</c:v>
                </c:pt>
                <c:pt idx="1">
                  <c:v>0.86750000000000005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one"/>
        <c:axId val="201649152"/>
        <c:axId val="200300160"/>
        <c:axId val="0"/>
      </c:bar3DChart>
      <c:catAx>
        <c:axId val="20164915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200300160"/>
        <c:crosses val="autoZero"/>
        <c:auto val="1"/>
        <c:lblAlgn val="ctr"/>
        <c:lblOffset val="100"/>
        <c:noMultiLvlLbl val="0"/>
      </c:catAx>
      <c:valAx>
        <c:axId val="200300160"/>
        <c:scaling>
          <c:orientation val="minMax"/>
          <c:max val="0.9"/>
          <c:min val="0"/>
        </c:scaling>
        <c:delete val="0"/>
        <c:axPos val="l"/>
        <c:numFmt formatCode="0.0%" sourceLinked="1"/>
        <c:majorTickMark val="none"/>
        <c:minorTickMark val="none"/>
        <c:tickLblPos val="none"/>
        <c:spPr>
          <a:ln w="9525">
            <a:noFill/>
          </a:ln>
        </c:spPr>
        <c:crossAx val="201649152"/>
        <c:crosses val="autoZero"/>
        <c:crossBetween val="between"/>
        <c:majorUnit val="0.1"/>
        <c:minorUnit val="0.1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32.- EGRESADOS COLOCADOS POR BOLSA DE TRABAJO EN RELACIÓN A LAS PLAZAS CONTACTADAS, 2</a:t>
            </a:r>
            <a:r>
              <a:rPr lang="es-MX" sz="1200" b="1">
                <a:effectLst/>
                <a:latin typeface="Arial"/>
                <a:ea typeface="+mn-ea"/>
                <a:cs typeface="Arial"/>
              </a:rPr>
              <a:t>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009900"/>
            </a:solidFill>
          </c:spPr>
          <c:invertIfNegative val="0"/>
          <c:dLbls>
            <c:dLbl>
              <c:idx val="0"/>
              <c:layout>
                <c:manualLayout>
                  <c:x val="4.7753742383976401E-2"/>
                  <c:y val="2.08917211702061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7753742383976401E-2"/>
                  <c:y val="1.04460250868445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016638069927992E-2"/>
                  <c:y val="1.4624204819144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0465889593132738E-2"/>
                  <c:y val="8.35668846808247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643926395421831E-2"/>
                  <c:y val="1.0445860585103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3.410981598855465E-2"/>
                  <c:y val="6.2675163510618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32'!$B$4:$C$4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32'!$B$5:$C$5</c:f>
              <c:numCache>
                <c:formatCode>0.0%</c:formatCode>
                <c:ptCount val="2"/>
                <c:pt idx="0">
                  <c:v>0.27629999999999999</c:v>
                </c:pt>
                <c:pt idx="1">
                  <c:v>0.33379999999999999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9463552"/>
        <c:axId val="200335360"/>
        <c:axId val="0"/>
      </c:bar3DChart>
      <c:catAx>
        <c:axId val="18946355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1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200335360"/>
        <c:crosses val="autoZero"/>
        <c:auto val="1"/>
        <c:lblAlgn val="ctr"/>
        <c:lblOffset val="100"/>
        <c:noMultiLvlLbl val="0"/>
      </c:catAx>
      <c:valAx>
        <c:axId val="200335360"/>
        <c:scaling>
          <c:orientation val="minMax"/>
        </c:scaling>
        <c:delete val="1"/>
        <c:axPos val="t"/>
        <c:numFmt formatCode="0.0%" sourceLinked="1"/>
        <c:majorTickMark val="none"/>
        <c:minorTickMark val="none"/>
        <c:tickLblPos val="none"/>
        <c:crossAx val="189463552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33.- COBERTURA, </a:t>
            </a: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127820074021731E-2"/>
          <c:y val="4.8041216504717203E-2"/>
          <c:w val="0.9677443598519565"/>
          <c:h val="0.88392475909393486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</c:spPr>
          <c:invertIfNegative val="0"/>
          <c:dLbls>
            <c:dLbl>
              <c:idx val="0"/>
              <c:layout>
                <c:manualLayout>
                  <c:x val="4.8386964740417225E-2"/>
                  <c:y val="-6.85892153442588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1315511091869305E-2"/>
                  <c:y val="-6.14019877638173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372711674506244E-2"/>
                  <c:y val="-5.43184750425362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643926395421831E-2"/>
                  <c:y val="-3.34267538723298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3194674872217207E-2"/>
                  <c:y val="-3.5515925989350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3194674872217103E-2"/>
                  <c:y val="-5.2229302925515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33'!$B$4:$C$4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33'!$B$5:$C$5</c:f>
              <c:numCache>
                <c:formatCode>0.0%</c:formatCode>
                <c:ptCount val="2"/>
                <c:pt idx="0">
                  <c:v>4.99E-2</c:v>
                </c:pt>
                <c:pt idx="1">
                  <c:v>6.1899999999999997E-2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1452672"/>
        <c:axId val="200337664"/>
        <c:axId val="0"/>
      </c:bar3DChart>
      <c:catAx>
        <c:axId val="191452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200337664"/>
        <c:crosses val="autoZero"/>
        <c:auto val="1"/>
        <c:lblAlgn val="ctr"/>
        <c:lblOffset val="100"/>
        <c:noMultiLvlLbl val="0"/>
      </c:catAx>
      <c:valAx>
        <c:axId val="200337664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one"/>
        <c:crossAx val="191452672"/>
        <c:crosses val="autoZero"/>
        <c:crossBetween val="between"/>
      </c:valAx>
      <c:spPr>
        <a:ln>
          <a:solidFill>
            <a:schemeClr val="bg1"/>
          </a:solidFill>
        </a:ln>
      </c:spPr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34.- 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MATRÍCULA  POR SEXO DE TSU DEL CICLO ESCOLAR 2009-2010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FF3300"/>
            </a:solidFill>
            <a:scene3d>
              <a:camera prst="orthographicFront"/>
              <a:lightRig rig="threePt" dir="t"/>
            </a:scene3d>
            <a:sp3d prstMaterial="metal"/>
          </c:spPr>
          <c:invertIfNegative val="0"/>
          <c:dLbls>
            <c:dLbl>
              <c:idx val="0"/>
              <c:layout>
                <c:manualLayout>
                  <c:x val="4.5392468447507245E-2"/>
                  <c:y val="8.0620153070374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571278108712483E-2"/>
                  <c:y val="1.20930229605561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499824460164563E-2"/>
                  <c:y val="1.6124030614074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635691716306867E-2"/>
                  <c:y val="1.00775191337968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1964097635890495E-2"/>
                  <c:y val="2.01550382675935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1964097635890602E-2"/>
                  <c:y val="4.03100765351870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34'!$F$3:$K$4</c:f>
              <c:multiLvlStrCache>
                <c:ptCount val="6"/>
                <c:lvl>
                  <c:pt idx="0">
                    <c:v>HOMBRES</c:v>
                  </c:pt>
                  <c:pt idx="1">
                    <c:v>MUJERES</c:v>
                  </c:pt>
                  <c:pt idx="2">
                    <c:v>HOMBRES</c:v>
                  </c:pt>
                  <c:pt idx="3">
                    <c:v>MUJERES</c:v>
                  </c:pt>
                  <c:pt idx="4">
                    <c:v>HOMBRES</c:v>
                  </c:pt>
                  <c:pt idx="5">
                    <c:v>MUJERES</c:v>
                  </c:pt>
                </c:lvl>
                <c:lvl>
                  <c:pt idx="0">
                    <c:v>INGRESO</c:v>
                  </c:pt>
                  <c:pt idx="2">
                    <c:v>REINGRESO</c:v>
                  </c:pt>
                  <c:pt idx="4">
                    <c:v>TOTAL</c:v>
                  </c:pt>
                </c:lvl>
              </c:multiLvlStrCache>
            </c:multiLvlStrRef>
          </c:cat>
          <c:val>
            <c:numRef>
              <c:f>'Ind 34'!$F$5:$K$5</c:f>
              <c:numCache>
                <c:formatCode>#,##0</c:formatCode>
                <c:ptCount val="6"/>
                <c:pt idx="0">
                  <c:v>30172</c:v>
                </c:pt>
                <c:pt idx="1">
                  <c:v>20506</c:v>
                </c:pt>
                <c:pt idx="2">
                  <c:v>24373</c:v>
                </c:pt>
                <c:pt idx="3">
                  <c:v>17871</c:v>
                </c:pt>
                <c:pt idx="4">
                  <c:v>54545</c:v>
                </c:pt>
                <c:pt idx="5">
                  <c:v>38377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1454720"/>
        <c:axId val="200339968"/>
        <c:axId val="0"/>
      </c:bar3DChart>
      <c:catAx>
        <c:axId val="191454720"/>
        <c:scaling>
          <c:orientation val="maxMin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200339968"/>
        <c:crosses val="autoZero"/>
        <c:auto val="1"/>
        <c:lblAlgn val="ctr"/>
        <c:lblOffset val="100"/>
        <c:noMultiLvlLbl val="0"/>
      </c:catAx>
      <c:valAx>
        <c:axId val="200339968"/>
        <c:scaling>
          <c:orientation val="minMax"/>
        </c:scaling>
        <c:delete val="1"/>
        <c:axPos val="t"/>
        <c:numFmt formatCode="#,##0" sourceLinked="1"/>
        <c:majorTickMark val="none"/>
        <c:minorTickMark val="none"/>
        <c:tickLblPos val="nextTo"/>
        <c:crossAx val="191454720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 b="1" i="0" u="none" strike="noStrike" baseline="0">
                <a:effectLst/>
                <a:latin typeface="Arial" pitchFamily="34" charset="0"/>
                <a:cs typeface="Arial" pitchFamily="34" charset="0"/>
              </a:rPr>
              <a:t>3.- PROMEDIO DE REPROBACIÓN  DEL 5B, 5A Y DEL SUT</a:t>
            </a:r>
          </a:p>
          <a:p>
            <a:pPr>
              <a:defRPr/>
            </a:pPr>
            <a:r>
              <a:rPr lang="es-MX" sz="1200" b="1" i="0" u="none" strike="noStrike" baseline="0">
                <a:effectLst/>
                <a:latin typeface="Arial" pitchFamily="34" charset="0"/>
                <a:cs typeface="Arial" pitchFamily="34" charset="0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99FF33"/>
              </a:solidFill>
            </c:spPr>
          </c:dPt>
          <c:dPt>
            <c:idx val="2"/>
            <c:invertIfNegative val="0"/>
            <c:bubble3D val="0"/>
            <c:spPr>
              <a:solidFill>
                <a:srgbClr val="33CCFF"/>
              </a:solidFill>
            </c:spPr>
          </c:dPt>
          <c:dLbls>
            <c:dLbl>
              <c:idx val="0"/>
              <c:layout>
                <c:manualLayout>
                  <c:x val="2.635691716306875E-2"/>
                  <c:y val="-4.63565880154651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489264398734263E-2"/>
                  <c:y val="-7.25581377633367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107004932986335E-2"/>
                  <c:y val="-5.24030994957431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3'!$G$9:$I$10</c:f>
              <c:strCache>
                <c:ptCount val="3"/>
                <c:pt idx="0">
                  <c:v>5B</c:v>
                </c:pt>
                <c:pt idx="1">
                  <c:v>5A</c:v>
                </c:pt>
                <c:pt idx="2">
                  <c:v>SUT</c:v>
                </c:pt>
              </c:strCache>
            </c:strRef>
          </c:cat>
          <c:val>
            <c:numRef>
              <c:f>'Ind 3'!$G$11:$I$11</c:f>
              <c:numCache>
                <c:formatCode>0.0%</c:formatCode>
                <c:ptCount val="3"/>
                <c:pt idx="0">
                  <c:v>5.2400000000000002E-2</c:v>
                </c:pt>
                <c:pt idx="1">
                  <c:v>3.7699999999999997E-2</c:v>
                </c:pt>
                <c:pt idx="2">
                  <c:v>4.4999999999999998E-2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3785344"/>
        <c:axId val="77830336"/>
        <c:axId val="0"/>
      </c:bar3DChart>
      <c:catAx>
        <c:axId val="3378534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77830336"/>
        <c:crosses val="autoZero"/>
        <c:auto val="1"/>
        <c:lblAlgn val="ctr"/>
        <c:lblOffset val="100"/>
        <c:noMultiLvlLbl val="0"/>
      </c:catAx>
      <c:valAx>
        <c:axId val="77830336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33785344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7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400" baseline="0">
                <a:latin typeface="Arial" pitchFamily="34" charset="0"/>
              </a:rPr>
              <a:t>MATRÍCULA DE INGENIERÍA Y LICENCIATURA POR SEXO DEL CICLO ESCOLAR 2009-2010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dPt>
            <c:idx val="1"/>
            <c:bubble3D val="0"/>
          </c:dPt>
          <c:dLbls>
            <c:dLbl>
              <c:idx val="0"/>
              <c:layout>
                <c:manualLayout>
                  <c:x val="-0.18753996539792386"/>
                  <c:y val="-0.1260601587301587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7326378316032295"/>
                  <c:y val="9.378031746031746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 i="0" baseline="0">
                    <a:latin typeface="Arial" pitchFamily="34" charset="0"/>
                  </a:defRPr>
                </a:pPr>
                <a:endParaRPr lang="es-MX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'Ind 34'!$G$8:$H$9</c:f>
              <c:strCache>
                <c:ptCount val="2"/>
                <c:pt idx="0">
                  <c:v>HOMBRES</c:v>
                </c:pt>
                <c:pt idx="1">
                  <c:v>MUJERES</c:v>
                </c:pt>
              </c:strCache>
            </c:strRef>
          </c:cat>
          <c:val>
            <c:numRef>
              <c:f>'Ind 34'!$G$10:$H$10</c:f>
              <c:numCache>
                <c:formatCode>0.0%</c:formatCode>
                <c:ptCount val="2"/>
                <c:pt idx="0">
                  <c:v>0.62713148920045469</c:v>
                </c:pt>
                <c:pt idx="1">
                  <c:v>0.37286851079954531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7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es-MX" sz="1200" b="1" i="0" baseline="0">
                <a:effectLst/>
                <a:latin typeface="Arial" pitchFamily="34" charset="0"/>
                <a:cs typeface="Arial" pitchFamily="34" charset="0"/>
              </a:rPr>
              <a:t>34.- MATRÍCULA POR SEXO,  SEGÚN NIVEL DE ESTUDIOS, 2010</a:t>
            </a:r>
            <a:endParaRPr lang="es-MX" sz="1200">
              <a:effectLst/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cene3d>
              <a:camera prst="orthographicFront"/>
              <a:lightRig rig="threePt" dir="t"/>
            </a:scene3d>
            <a:sp3d prstMaterial="metal">
              <a:bevelT w="165100" prst="coolSlant"/>
              <a:bevelB w="165100" prst="coolSlant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33CC33"/>
              </a:solidFill>
              <a:scene3d>
                <a:camera prst="orthographicFront"/>
                <a:lightRig rig="threePt" dir="t"/>
              </a:scene3d>
              <a:sp3d prstMaterial="metal">
                <a:bevelT w="165100" prst="coolSlant"/>
                <a:bevelB w="165100" prst="coolSlant"/>
              </a:sp3d>
            </c:spPr>
          </c:dPt>
          <c:dPt>
            <c:idx val="1"/>
            <c:invertIfNegative val="0"/>
            <c:bubble3D val="0"/>
            <c:spPr>
              <a:solidFill>
                <a:srgbClr val="33CC33"/>
              </a:solidFill>
              <a:scene3d>
                <a:camera prst="orthographicFront"/>
                <a:lightRig rig="threePt" dir="t"/>
              </a:scene3d>
              <a:sp3d prstMaterial="metal">
                <a:bevelT w="165100" prst="coolSlant"/>
                <a:bevelB w="165100" prst="coolSlant"/>
              </a:sp3d>
            </c:spPr>
          </c:dPt>
          <c:dPt>
            <c:idx val="2"/>
            <c:invertIfNegative val="0"/>
            <c:bubble3D val="0"/>
            <c:spPr>
              <a:solidFill>
                <a:srgbClr val="66FF33"/>
              </a:solidFill>
              <a:scene3d>
                <a:camera prst="orthographicFront"/>
                <a:lightRig rig="threePt" dir="t"/>
              </a:scene3d>
              <a:sp3d prstMaterial="metal">
                <a:bevelT w="165100" prst="coolSlant"/>
                <a:bevelB w="165100" prst="coolSlant"/>
              </a:sp3d>
            </c:spPr>
          </c:dPt>
          <c:dPt>
            <c:idx val="3"/>
            <c:invertIfNegative val="0"/>
            <c:bubble3D val="0"/>
            <c:spPr>
              <a:solidFill>
                <a:srgbClr val="66FF33"/>
              </a:solidFill>
              <a:scene3d>
                <a:camera prst="orthographicFront"/>
                <a:lightRig rig="threePt" dir="t"/>
              </a:scene3d>
              <a:sp3d prstMaterial="metal">
                <a:bevelT w="165100" prst="coolSlant"/>
                <a:bevelB w="165100" prst="coolSlant"/>
              </a:sp3d>
            </c:spPr>
          </c:dPt>
          <c:dPt>
            <c:idx val="4"/>
            <c:invertIfNegative val="0"/>
            <c:bubble3D val="0"/>
            <c:spPr>
              <a:solidFill>
                <a:srgbClr val="99CC00"/>
              </a:solidFill>
              <a:scene3d>
                <a:camera prst="orthographicFront"/>
                <a:lightRig rig="threePt" dir="t"/>
              </a:scene3d>
              <a:sp3d prstMaterial="metal">
                <a:bevelT w="165100" prst="coolSlant"/>
                <a:bevelB w="165100" prst="coolSlant"/>
              </a:sp3d>
            </c:spPr>
          </c:dPt>
          <c:dPt>
            <c:idx val="5"/>
            <c:invertIfNegative val="0"/>
            <c:bubble3D val="0"/>
            <c:spPr>
              <a:solidFill>
                <a:srgbClr val="99CC00"/>
              </a:solidFill>
              <a:scene3d>
                <a:camera prst="orthographicFront"/>
                <a:lightRig rig="threePt" dir="t"/>
              </a:scene3d>
              <a:sp3d prstMaterial="metal">
                <a:bevelT w="165100" prst="coolSlant"/>
                <a:bevelB w="165100" prst="coolSlant"/>
              </a:sp3d>
            </c:spPr>
          </c:dPt>
          <c:dLbls>
            <c:dLbl>
              <c:idx val="0"/>
              <c:layout>
                <c:manualLayout>
                  <c:x val="1.0249912230082269E-2"/>
                  <c:y val="-3.224806122814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499824460164563E-2"/>
                  <c:y val="-7.2558137763336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642731757260403E-2"/>
                  <c:y val="-1.6124030614074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249912230082174E-2"/>
                  <c:y val="-4.63565880154651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249912230082281E-2"/>
                  <c:y val="-3.82945727084276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6356917163068618E-2"/>
                  <c:y val="-3.627906888166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34'!$B$12:$G$13</c:f>
              <c:multiLvlStrCache>
                <c:ptCount val="6"/>
                <c:lvl>
                  <c:pt idx="0">
                    <c:v>HOMBRES</c:v>
                  </c:pt>
                  <c:pt idx="1">
                    <c:v>MUJERES</c:v>
                  </c:pt>
                  <c:pt idx="2">
                    <c:v>HOMBRES</c:v>
                  </c:pt>
                  <c:pt idx="3">
                    <c:v>MUJERES</c:v>
                  </c:pt>
                  <c:pt idx="4">
                    <c:v>HOMBRES</c:v>
                  </c:pt>
                  <c:pt idx="5">
                    <c:v>MUJERES</c:v>
                  </c:pt>
                </c:lvl>
                <c:lvl>
                  <c:pt idx="0">
                    <c:v>TÉCNICO SUPERIOR UNIVERSITARIO</c:v>
                  </c:pt>
                  <c:pt idx="2">
                    <c:v> INGENIERÍA Y LICENCIATURA</c:v>
                  </c:pt>
                  <c:pt idx="4">
                    <c:v>MATRÍCULA TOTAL</c:v>
                  </c:pt>
                </c:lvl>
              </c:multiLvlStrCache>
            </c:multiLvlStrRef>
          </c:cat>
          <c:val>
            <c:numRef>
              <c:f>'Ind 34'!$B$14:$G$14</c:f>
              <c:numCache>
                <c:formatCode>0.0%</c:formatCode>
                <c:ptCount val="6"/>
                <c:pt idx="0">
                  <c:v>0.58699999999999997</c:v>
                </c:pt>
                <c:pt idx="1">
                  <c:v>0.41299999999999998</c:v>
                </c:pt>
                <c:pt idx="2">
                  <c:v>0.627</c:v>
                </c:pt>
                <c:pt idx="3">
                  <c:v>0.373</c:v>
                </c:pt>
                <c:pt idx="4">
                  <c:v>0.59299999999999997</c:v>
                </c:pt>
                <c:pt idx="5">
                  <c:v>0.40699999999999997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9815680"/>
        <c:axId val="190522496"/>
        <c:axId val="0"/>
      </c:bar3DChart>
      <c:catAx>
        <c:axId val="19981568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90522496"/>
        <c:crosses val="autoZero"/>
        <c:auto val="1"/>
        <c:lblAlgn val="ctr"/>
        <c:lblOffset val="100"/>
        <c:noMultiLvlLbl val="0"/>
      </c:catAx>
      <c:valAx>
        <c:axId val="190522496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199815680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7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35.- EVENTOS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CULTURALES, DEPORTIVOS Y COMUNITARIOS EN BASE A LO PLANEADO </a:t>
            </a: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33CCFF"/>
            </a:solidFill>
            <a:scene3d>
              <a:camera prst="orthographicFront"/>
              <a:lightRig rig="threePt" dir="t"/>
            </a:scene3d>
            <a:sp3d>
              <a:bevelT prst="angle"/>
              <a:bevelB prst="angle"/>
            </a:sp3d>
          </c:spPr>
          <c:invertIfNegative val="0"/>
          <c:dLbls>
            <c:dLbl>
              <c:idx val="0"/>
              <c:layout>
                <c:manualLayout>
                  <c:x val="1.0915141116337464E-2"/>
                  <c:y val="-3.55159259893504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5507484767952799E-3"/>
                  <c:y val="-3.1337581755309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279533755879646E-2"/>
                  <c:y val="-3.34267538723298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8219631977109148E-3"/>
                  <c:y val="-2.71592375212680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915141116337464E-2"/>
                  <c:y val="-1.88025490531855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0915141116337464E-2"/>
                  <c:y val="-2.50700654042474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35'!$B$3:$G$4</c:f>
              <c:multiLvlStrCache>
                <c:ptCount val="6"/>
                <c:lvl>
                  <c:pt idx="0">
                    <c:v> Eventos Deportivos</c:v>
                  </c:pt>
                  <c:pt idx="1">
                    <c:v>Eventos Culturales </c:v>
                  </c:pt>
                  <c:pt idx="2">
                    <c:v>Eventos Comunitarios</c:v>
                  </c:pt>
                  <c:pt idx="3">
                    <c:v> Eventos Deportivos</c:v>
                  </c:pt>
                  <c:pt idx="4">
                    <c:v>Eventos Culturales </c:v>
                  </c:pt>
                  <c:pt idx="5">
                    <c:v>Eventos Comunitarios</c:v>
                  </c:pt>
                </c:lvl>
                <c:lvl>
                  <c:pt idx="0">
                    <c:v>2006</c:v>
                  </c:pt>
                  <c:pt idx="3">
                    <c:v>2010</c:v>
                  </c:pt>
                </c:lvl>
              </c:multiLvlStrCache>
            </c:multiLvlStrRef>
          </c:cat>
          <c:val>
            <c:numRef>
              <c:f>'Ind 35'!$B$5:$G$5</c:f>
              <c:numCache>
                <c:formatCode>0.0%</c:formatCode>
                <c:ptCount val="6"/>
                <c:pt idx="0">
                  <c:v>1.0412999999999999</c:v>
                </c:pt>
                <c:pt idx="1">
                  <c:v>1.0099</c:v>
                </c:pt>
                <c:pt idx="2">
                  <c:v>1.0524</c:v>
                </c:pt>
                <c:pt idx="3">
                  <c:v>1.0694999999999999</c:v>
                </c:pt>
                <c:pt idx="4">
                  <c:v>1.2090000000000001</c:v>
                </c:pt>
                <c:pt idx="5">
                  <c:v>1.0867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5726464"/>
        <c:axId val="190524224"/>
        <c:axId val="0"/>
      </c:bar3DChart>
      <c:catAx>
        <c:axId val="18572646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0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90524224"/>
        <c:crosses val="autoZero"/>
        <c:auto val="1"/>
        <c:lblAlgn val="ctr"/>
        <c:lblOffset val="100"/>
        <c:noMultiLvlLbl val="0"/>
      </c:catAx>
      <c:valAx>
        <c:axId val="190524224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one"/>
        <c:crossAx val="185726464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7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36.- BECAS PRONABES</a:t>
            </a:r>
          </a:p>
          <a:p>
            <a:pPr>
              <a:defRPr/>
            </a:pPr>
            <a:r>
              <a:rPr lang="es-MX" sz="1200" b="1">
                <a:effectLst/>
                <a:latin typeface="Arial"/>
                <a:ea typeface="+mn-ea"/>
                <a:cs typeface="Arial"/>
              </a:rPr>
              <a:t>2006 VS</a:t>
            </a:r>
            <a:r>
              <a:rPr lang="es-MX" sz="1200" b="1" baseline="0">
                <a:effectLst/>
                <a:latin typeface="Arial"/>
                <a:ea typeface="+mn-ea"/>
                <a:cs typeface="Arial"/>
              </a:rPr>
              <a:t>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008000"/>
            </a:solidFill>
            <a:scene3d>
              <a:camera prst="orthographicFront"/>
              <a:lightRig rig="threePt" dir="t"/>
            </a:scene3d>
            <a:sp3d>
              <a:bevelT w="165100" prst="coolSlant"/>
              <a:bevelB w="165100" prst="coolSlant"/>
            </a:sp3d>
          </c:spPr>
          <c:invertIfNegative val="0"/>
          <c:dLbls>
            <c:dLbl>
              <c:idx val="0"/>
              <c:layout>
                <c:manualLayout>
                  <c:x val="6.6489449207814744E-2"/>
                  <c:y val="2.49991538234546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6389349744434205E-2"/>
                  <c:y val="1.8802549053185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baseline="0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'Ind 36'!$B$4:$C$4</c:f>
              <c:numCache>
                <c:formatCode>General</c:formatCode>
                <c:ptCount val="2"/>
                <c:pt idx="0">
                  <c:v>2006</c:v>
                </c:pt>
                <c:pt idx="1">
                  <c:v>2010</c:v>
                </c:pt>
              </c:numCache>
            </c:numRef>
          </c:cat>
          <c:val>
            <c:numRef>
              <c:f>'Ind 36'!$B$5:$C$5</c:f>
              <c:numCache>
                <c:formatCode>#,##0</c:formatCode>
                <c:ptCount val="2"/>
                <c:pt idx="0">
                  <c:v>15529</c:v>
                </c:pt>
                <c:pt idx="1">
                  <c:v>26338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9817728"/>
        <c:axId val="190527104"/>
        <c:axId val="0"/>
      </c:bar3DChart>
      <c:catAx>
        <c:axId val="19981772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90527104"/>
        <c:crosses val="autoZero"/>
        <c:auto val="1"/>
        <c:lblAlgn val="ctr"/>
        <c:lblOffset val="100"/>
        <c:noMultiLvlLbl val="0"/>
      </c:catAx>
      <c:valAx>
        <c:axId val="190527104"/>
        <c:scaling>
          <c:orientation val="minMax"/>
        </c:scaling>
        <c:delete val="1"/>
        <c:axPos val="t"/>
        <c:numFmt formatCode="#,##0" sourceLinked="1"/>
        <c:majorTickMark val="none"/>
        <c:minorTickMark val="none"/>
        <c:tickLblPos val="none"/>
        <c:crossAx val="19981772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7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36.- DISTRIBUCIÓN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DE BECAS OTORGADAS SEGÚN TIPO</a:t>
            </a:r>
          </a:p>
          <a:p>
            <a:pPr>
              <a:defRPr/>
            </a:pPr>
            <a:r>
              <a:rPr lang="es-MX" sz="1200" baseline="0">
                <a:latin typeface="Arial" pitchFamily="34" charset="0"/>
                <a:cs typeface="Arial" pitchFamily="34" charset="0"/>
              </a:rPr>
              <a:t>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 w="165100" h="571500" prst="coolSlant"/>
              <a:bevelB w="165100" h="190500" prst="coolSlant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66FF33"/>
              </a:solidFill>
              <a:scene3d>
                <a:camera prst="orthographicFront"/>
                <a:lightRig rig="threePt" dir="t"/>
              </a:scene3d>
              <a:sp3d>
                <a:bevelT w="165100" h="571500" prst="coolSlant"/>
                <a:bevelB w="165100" h="190500" prst="coolSlant"/>
              </a:sp3d>
            </c:spPr>
          </c:dPt>
          <c:dPt>
            <c:idx val="1"/>
            <c:invertIfNegative val="0"/>
            <c:bubble3D val="0"/>
            <c:spPr>
              <a:solidFill>
                <a:srgbClr val="66FF33"/>
              </a:solidFill>
              <a:scene3d>
                <a:camera prst="orthographicFront"/>
                <a:lightRig rig="threePt" dir="t"/>
              </a:scene3d>
              <a:sp3d>
                <a:bevelT w="165100" h="571500" prst="coolSlant"/>
                <a:bevelB w="165100" h="190500" prst="coolSlant"/>
              </a:sp3d>
            </c:spPr>
          </c:dPt>
          <c:dPt>
            <c:idx val="2"/>
            <c:invertIfNegative val="0"/>
            <c:bubble3D val="0"/>
            <c:spPr>
              <a:solidFill>
                <a:srgbClr val="66FF33"/>
              </a:solidFill>
              <a:scene3d>
                <a:camera prst="orthographicFront"/>
                <a:lightRig rig="threePt" dir="t"/>
              </a:scene3d>
              <a:sp3d>
                <a:bevelT w="165100" h="571500" prst="coolSlant"/>
                <a:bevelB w="165100" h="190500" prst="coolSlant"/>
              </a:sp3d>
            </c:spPr>
          </c:dPt>
          <c:dPt>
            <c:idx val="3"/>
            <c:invertIfNegative val="0"/>
            <c:bubble3D val="0"/>
            <c:spPr>
              <a:solidFill>
                <a:srgbClr val="66FF33"/>
              </a:solidFill>
              <a:scene3d>
                <a:camera prst="orthographicFront"/>
                <a:lightRig rig="threePt" dir="t"/>
              </a:scene3d>
              <a:sp3d>
                <a:bevelT w="165100" h="571500" prst="coolSlant"/>
                <a:bevelB w="165100" h="190500" prst="coolSlant"/>
              </a:sp3d>
            </c:spPr>
          </c:dPt>
          <c:dPt>
            <c:idx val="4"/>
            <c:invertIfNegative val="0"/>
            <c:bubble3D val="0"/>
            <c:spPr>
              <a:solidFill>
                <a:srgbClr val="66FF33"/>
              </a:solidFill>
              <a:scene3d>
                <a:camera prst="orthographicFront"/>
                <a:lightRig rig="threePt" dir="t"/>
              </a:scene3d>
              <a:sp3d>
                <a:bevelT w="165100" h="571500" prst="coolSlant"/>
                <a:bevelB w="165100" h="190500" prst="coolSlant"/>
              </a:sp3d>
            </c:spPr>
          </c:dPt>
          <c:dPt>
            <c:idx val="5"/>
            <c:invertIfNegative val="0"/>
            <c:bubble3D val="0"/>
            <c:spPr>
              <a:solidFill>
                <a:srgbClr val="66FF33"/>
              </a:solidFill>
              <a:scene3d>
                <a:camera prst="orthographicFront"/>
                <a:lightRig rig="threePt" dir="t"/>
              </a:scene3d>
              <a:sp3d>
                <a:bevelT w="165100" h="571500" prst="coolSlant"/>
                <a:bevelB w="165100" h="190500" prst="coolSlant"/>
              </a:sp3d>
            </c:spPr>
          </c:dPt>
          <c:dPt>
            <c:idx val="6"/>
            <c:invertIfNegative val="0"/>
            <c:bubble3D val="0"/>
            <c:spPr>
              <a:solidFill>
                <a:srgbClr val="66FF33"/>
              </a:solidFill>
              <a:scene3d>
                <a:camera prst="orthographicFront"/>
                <a:lightRig rig="threePt" dir="t"/>
              </a:scene3d>
              <a:sp3d>
                <a:bevelT w="165100" h="571500" prst="coolSlant"/>
                <a:bevelB w="165100" h="190500" prst="coolSlant"/>
              </a:sp3d>
            </c:spPr>
          </c:dPt>
          <c:dPt>
            <c:idx val="7"/>
            <c:invertIfNegative val="0"/>
            <c:bubble3D val="0"/>
            <c:spPr>
              <a:solidFill>
                <a:srgbClr val="66FF33"/>
              </a:solidFill>
              <a:scene3d>
                <a:camera prst="orthographicFront"/>
                <a:lightRig rig="threePt" dir="t"/>
              </a:scene3d>
              <a:sp3d>
                <a:bevelT w="165100" h="571500" prst="coolSlant"/>
                <a:bevelB w="165100" h="190500" prst="coolSlant"/>
              </a:sp3d>
            </c:spPr>
          </c:dPt>
          <c:dPt>
            <c:idx val="8"/>
            <c:invertIfNegative val="0"/>
            <c:bubble3D val="0"/>
            <c:spPr>
              <a:solidFill>
                <a:srgbClr val="66FF33"/>
              </a:solidFill>
              <a:scene3d>
                <a:camera prst="orthographicFront"/>
                <a:lightRig rig="threePt" dir="t"/>
              </a:scene3d>
              <a:sp3d>
                <a:bevelT w="165100" h="571500" prst="coolSlant"/>
                <a:bevelB w="165100" h="190500" prst="coolSlant"/>
              </a:sp3d>
            </c:spPr>
          </c:dPt>
          <c:dPt>
            <c:idx val="9"/>
            <c:invertIfNegative val="0"/>
            <c:bubble3D val="0"/>
            <c:spPr>
              <a:solidFill>
                <a:srgbClr val="66FF33"/>
              </a:solidFill>
              <a:scene3d>
                <a:camera prst="orthographicFront"/>
                <a:lightRig rig="threePt" dir="t"/>
              </a:scene3d>
              <a:sp3d>
                <a:bevelT w="165100" h="571500" prst="coolSlant"/>
                <a:bevelB w="165100" h="190500" prst="coolSlant"/>
              </a:sp3d>
            </c:spPr>
          </c:dPt>
          <c:dPt>
            <c:idx val="10"/>
            <c:invertIfNegative val="0"/>
            <c:bubble3D val="0"/>
            <c:spPr>
              <a:solidFill>
                <a:srgbClr val="66FF33"/>
              </a:solidFill>
              <a:scene3d>
                <a:camera prst="orthographicFront"/>
                <a:lightRig rig="threePt" dir="t"/>
              </a:scene3d>
              <a:sp3d>
                <a:bevelT w="165100" h="571500" prst="coolSlant"/>
                <a:bevelB w="165100" h="190500" prst="coolSlant"/>
              </a:sp3d>
            </c:spPr>
          </c:dPt>
          <c:dPt>
            <c:idx val="11"/>
            <c:invertIfNegative val="0"/>
            <c:bubble3D val="0"/>
            <c:spPr>
              <a:solidFill>
                <a:srgbClr val="66FF33"/>
              </a:solidFill>
              <a:scene3d>
                <a:camera prst="orthographicFront"/>
                <a:lightRig rig="threePt" dir="t"/>
              </a:scene3d>
              <a:sp3d>
                <a:bevelT w="165100" h="571500" prst="coolSlant"/>
                <a:bevelB w="165100" h="190500" prst="coolSlant"/>
              </a:sp3d>
            </c:spPr>
          </c:dPt>
          <c:dLbls>
            <c:dLbl>
              <c:idx val="0"/>
              <c:layout>
                <c:manualLayout>
                  <c:x val="1.7571278108712483E-2"/>
                  <c:y val="-2.01550382675935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571278108712483E-2"/>
                  <c:y val="-3.42635650549090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035551284438523E-2"/>
                  <c:y val="-5.44186033225025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3213658786302014E-3"/>
                  <c:y val="-3.02325574013902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249912230082281E-2"/>
                  <c:y val="-2.82170535746310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0249912230082281E-2"/>
                  <c:y val="-1.8139534440834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6107004932986443E-2"/>
                  <c:y val="-4.03100765351870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1714185405808321E-2"/>
                  <c:y val="-2.41860459211122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178458581534255E-2"/>
                  <c:y val="-4.83720918422244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0249912230082281E-2"/>
                  <c:y val="-4.03100765351870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7.3213658786300938E-3"/>
                  <c:y val="-2.01550382675935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3178458581534255E-2"/>
                  <c:y val="-3.22480612281494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 36 b'!$B$2:$M$2</c:f>
              <c:strCache>
                <c:ptCount val="12"/>
                <c:pt idx="0">
                  <c:v>PRONABES</c:v>
                </c:pt>
                <c:pt idx="1">
                  <c:v>BECALOS</c:v>
                </c:pt>
                <c:pt idx="2">
                  <c:v>TITULACIÓN</c:v>
                </c:pt>
                <c:pt idx="3">
                  <c:v>ESTATALES</c:v>
                </c:pt>
                <c:pt idx="4">
                  <c:v>MUNICIPALES</c:v>
                </c:pt>
                <c:pt idx="5">
                  <c:v>DESCUENTO
EN
COLEGIATURA</c:v>
                </c:pt>
                <c:pt idx="6">
                  <c:v>ALIMENTACIÓN</c:v>
                </c:pt>
                <c:pt idx="7">
                  <c:v>TRANSPORTE</c:v>
                </c:pt>
                <c:pt idx="8">
                  <c:v>DEPORTIVAS</c:v>
                </c:pt>
                <c:pt idx="9">
                  <c:v>LABORALES</c:v>
                </c:pt>
                <c:pt idx="10">
                  <c:v>ACADÉMICAS </c:v>
                </c:pt>
                <c:pt idx="11">
                  <c:v>OTRAS</c:v>
                </c:pt>
              </c:strCache>
            </c:strRef>
          </c:cat>
          <c:val>
            <c:numRef>
              <c:f>'Ind 36 b'!$B$3:$M$3</c:f>
              <c:numCache>
                <c:formatCode>0.0%</c:formatCode>
                <c:ptCount val="12"/>
                <c:pt idx="0">
                  <c:v>0.4536</c:v>
                </c:pt>
                <c:pt idx="1">
                  <c:v>0.1113</c:v>
                </c:pt>
                <c:pt idx="2">
                  <c:v>1.6999999999999999E-3</c:v>
                </c:pt>
                <c:pt idx="3">
                  <c:v>1.4E-2</c:v>
                </c:pt>
                <c:pt idx="4">
                  <c:v>1.04E-2</c:v>
                </c:pt>
                <c:pt idx="5">
                  <c:v>0.16289999999999999</c:v>
                </c:pt>
                <c:pt idx="6">
                  <c:v>3.3000000000000002E-2</c:v>
                </c:pt>
                <c:pt idx="7">
                  <c:v>6.6000000000000003E-2</c:v>
                </c:pt>
                <c:pt idx="8">
                  <c:v>7.1000000000000004E-3</c:v>
                </c:pt>
                <c:pt idx="9">
                  <c:v>1.21E-2</c:v>
                </c:pt>
                <c:pt idx="10">
                  <c:v>8.09E-2</c:v>
                </c:pt>
                <c:pt idx="11">
                  <c:v>4.6600000000000003E-2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shape val="cylinder"/>
        <c:axId val="199259648"/>
        <c:axId val="190526528"/>
        <c:axId val="0"/>
      </c:bar3DChart>
      <c:catAx>
        <c:axId val="19925964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rot="-5400000" vert="horz"/>
          <a:lstStyle/>
          <a:p>
            <a:pPr>
              <a:defRPr sz="90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90526528"/>
        <c:crosses val="autoZero"/>
        <c:auto val="1"/>
        <c:lblAlgn val="ctr"/>
        <c:lblOffset val="100"/>
        <c:noMultiLvlLbl val="0"/>
      </c:catAx>
      <c:valAx>
        <c:axId val="190526528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19925964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>
                <a:latin typeface="Arial" pitchFamily="34" charset="0"/>
                <a:cs typeface="Arial" pitchFamily="34" charset="0"/>
              </a:rPr>
              <a:t>4.- DESERCIÓN</a:t>
            </a:r>
            <a:r>
              <a:rPr lang="es-MX" sz="1200" baseline="0">
                <a:latin typeface="Arial" pitchFamily="34" charset="0"/>
                <a:cs typeface="Arial" pitchFamily="34" charset="0"/>
              </a:rPr>
              <a:t> POR CUATRIMESTRE DE TSU</a:t>
            </a:r>
          </a:p>
          <a:p>
            <a:pPr>
              <a:defRPr/>
            </a:pPr>
            <a:r>
              <a:rPr lang="es-MX" sz="1200" b="1" i="0" u="none" strike="noStrike" baseline="0">
                <a:effectLst/>
                <a:latin typeface="Arial" pitchFamily="34" charset="0"/>
                <a:cs typeface="Arial" pitchFamily="34" charset="0"/>
              </a:rPr>
              <a:t>2006 VS 2010</a:t>
            </a:r>
            <a:endParaRPr lang="es-MX" sz="1200">
              <a:latin typeface="Arial" pitchFamily="34" charset="0"/>
              <a:cs typeface="Arial" pitchFamily="34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7698865438857271E-2"/>
          <c:y val="8.4411149720956147E-2"/>
          <c:w val="0.91230101920159923"/>
          <c:h val="0.89346802178513363"/>
        </c:manualLayout>
      </c:layout>
      <c:bar3DChart>
        <c:barDir val="bar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A91798"/>
              </a:solidFill>
            </c:spPr>
          </c:dPt>
          <c:dPt>
            <c:idx val="1"/>
            <c:invertIfNegative val="0"/>
            <c:bubble3D val="0"/>
            <c:spPr>
              <a:solidFill>
                <a:srgbClr val="2FA41C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"/>
            <c:invertIfNegative val="0"/>
            <c:bubble3D val="0"/>
            <c:spPr>
              <a:solidFill>
                <a:srgbClr val="990033"/>
              </a:solidFill>
            </c:spPr>
          </c:dPt>
          <c:dPt>
            <c:idx val="4"/>
            <c:invertIfNegative val="0"/>
            <c:bubble3D val="0"/>
            <c:spPr>
              <a:solidFill>
                <a:srgbClr val="2FA41C"/>
              </a:solidFill>
            </c:spPr>
          </c:dPt>
          <c:dPt>
            <c:idx val="5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6"/>
            <c:invertIfNegative val="0"/>
            <c:bubble3D val="0"/>
            <c:spPr>
              <a:solidFill>
                <a:srgbClr val="990033"/>
              </a:solidFill>
            </c:spPr>
          </c:dPt>
          <c:dLbls>
            <c:dLbl>
              <c:idx val="0"/>
              <c:layout>
                <c:manualLayout>
                  <c:x val="1.7580794942637541E-2"/>
                  <c:y val="2.01098440853704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6506624521978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371192413956409E-2"/>
                  <c:y val="2.01098440853704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7829952918429032E-2"/>
                  <c:y val="6.04800226319315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9045861187857359E-2"/>
                  <c:y val="3.686762159193541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1975993678296963E-2"/>
                  <c:y val="2.01098440853704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9041085545260166E-2"/>
                  <c:y val="4.02956454987647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1720529961758415E-2"/>
                  <c:y val="2.01098440853704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490612616873639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4.3951987356593931E-3"/>
                  <c:y val="2.01098440853704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1.465066245219777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2.1975993678296963E-2"/>
                  <c:y val="2.01098440853711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1.318559620697815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1.172052996175832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2.4906126168736397E-2"/>
                  <c:y val="2.01098440853704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1.3185596206978151E-2"/>
                  <c:y val="6.03295322561108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1.7580794942637534E-2"/>
                  <c:y val="2.01098440853704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>
                <c:manualLayout>
                  <c:x val="2.4906126168736397E-2"/>
                  <c:y val="4.02196881707404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4'!$A$4:$H$5</c:f>
              <c:multiLvlStrCache>
                <c:ptCount val="8"/>
                <c:lvl>
                  <c:pt idx="0">
                    <c:v>
Sep - Dic</c:v>
                  </c:pt>
                  <c:pt idx="1">
                    <c:v>
Ene - Abr</c:v>
                  </c:pt>
                  <c:pt idx="2">
                    <c:v>
May - Ago</c:v>
                  </c:pt>
                  <c:pt idx="3">
                    <c:v>Promedio </c:v>
                  </c:pt>
                  <c:pt idx="4">
                    <c:v>
Sep - Dic</c:v>
                  </c:pt>
                  <c:pt idx="5">
                    <c:v>
Ene - Abr</c:v>
                  </c:pt>
                  <c:pt idx="6">
                    <c:v>
May - Ago</c:v>
                  </c:pt>
                  <c:pt idx="7">
                    <c:v>Promedio </c:v>
                  </c:pt>
                </c:lvl>
                <c:lvl>
                  <c:pt idx="0">
                    <c:v>2006</c:v>
                  </c:pt>
                  <c:pt idx="4">
                    <c:v>2010</c:v>
                  </c:pt>
                </c:lvl>
              </c:multiLvlStrCache>
            </c:multiLvlStrRef>
          </c:cat>
          <c:val>
            <c:numRef>
              <c:f>'Ind 4'!$A$6:$H$6</c:f>
              <c:numCache>
                <c:formatCode>0.0%</c:formatCode>
                <c:ptCount val="8"/>
                <c:pt idx="0">
                  <c:v>0.10489999999999999</c:v>
                </c:pt>
                <c:pt idx="1">
                  <c:v>9.3899999999999997E-2</c:v>
                </c:pt>
                <c:pt idx="2">
                  <c:v>7.1499999999999994E-2</c:v>
                </c:pt>
                <c:pt idx="3">
                  <c:v>9.01E-2</c:v>
                </c:pt>
                <c:pt idx="4">
                  <c:v>0.1181</c:v>
                </c:pt>
                <c:pt idx="5">
                  <c:v>9.6600000000000005E-2</c:v>
                </c:pt>
                <c:pt idx="6">
                  <c:v>8.0500000000000002E-2</c:v>
                </c:pt>
                <c:pt idx="7">
                  <c:v>9.8400000000000001E-2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4"/>
        <c:gapDepth val="231"/>
        <c:shape val="box"/>
        <c:axId val="30417408"/>
        <c:axId val="77829760"/>
        <c:axId val="0"/>
      </c:bar3DChart>
      <c:catAx>
        <c:axId val="30417408"/>
        <c:scaling>
          <c:orientation val="maxMin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800"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77829760"/>
        <c:crosses val="autoZero"/>
        <c:auto val="1"/>
        <c:lblAlgn val="ctr"/>
        <c:lblOffset val="100"/>
        <c:noMultiLvlLbl val="0"/>
      </c:catAx>
      <c:valAx>
        <c:axId val="77829760"/>
        <c:scaling>
          <c:orientation val="minMax"/>
        </c:scaling>
        <c:delete val="1"/>
        <c:axPos val="t"/>
        <c:numFmt formatCode="0.0%" sourceLinked="1"/>
        <c:majorTickMark val="none"/>
        <c:minorTickMark val="none"/>
        <c:tickLblPos val="none"/>
        <c:crossAx val="3041740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MX" sz="1200" b="1" i="0" baseline="0">
                <a:effectLst/>
                <a:latin typeface="Arial" pitchFamily="34" charset="0"/>
                <a:cs typeface="Arial" pitchFamily="34" charset="0"/>
              </a:rPr>
              <a:t>4.- DESERCIÓN POR CUATRIMESTRE DE INGENIERÍA Y  LICENCIATURA</a:t>
            </a:r>
          </a:p>
          <a:p>
            <a:pPr>
              <a:defRPr/>
            </a:pPr>
            <a:r>
              <a:rPr lang="es-MX" sz="1200" b="1" i="0" baseline="0">
                <a:effectLst/>
                <a:latin typeface="Arial" pitchFamily="34" charset="0"/>
                <a:cs typeface="Arial" pitchFamily="34" charset="0"/>
              </a:rPr>
              <a:t> 2010</a:t>
            </a:r>
            <a:endParaRPr lang="es-MX" sz="1200">
              <a:effectLst/>
              <a:latin typeface="Arial" pitchFamily="34" charset="0"/>
              <a:cs typeface="Arial" pitchFamily="34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FF0066"/>
            </a:solidFill>
            <a:scene3d>
              <a:camera prst="orthographicFront"/>
              <a:lightRig rig="threePt" dir="t"/>
            </a:scene3d>
            <a:sp3d>
              <a:bevelT w="165100" prst="coolSlant"/>
              <a:bevelB w="165100" prst="coolSlant"/>
            </a:sp3d>
          </c:spPr>
          <c:invertIfNegative val="0"/>
          <c:dPt>
            <c:idx val="3"/>
            <c:invertIfNegative val="0"/>
            <c:bubble3D val="0"/>
            <c:spPr>
              <a:solidFill>
                <a:srgbClr val="99FF33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Lbls>
            <c:dLbl>
              <c:idx val="0"/>
              <c:layout>
                <c:manualLayout>
                  <c:x val="2.0499824460164563E-2"/>
                  <c:y val="1.00775191337967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606829393150901E-2"/>
                  <c:y val="1.41085267873154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6606829393150901E-2"/>
                  <c:y val="1.20930229605561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7821190338794658E-2"/>
                  <c:y val="1.00775191337967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50" b="1">
                    <a:latin typeface="Arial" pitchFamily="34" charset="0"/>
                    <a:cs typeface="Arial" pitchFamily="34" charset="0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'Ind 4'!$A$10:$D$11</c:f>
              <c:multiLvlStrCache>
                <c:ptCount val="4"/>
                <c:lvl>
                  <c:pt idx="0">
                    <c:v>
Sep - Dic</c:v>
                  </c:pt>
                  <c:pt idx="1">
                    <c:v>
Ene - Abr</c:v>
                  </c:pt>
                  <c:pt idx="2">
                    <c:v>
May - Ago</c:v>
                  </c:pt>
                  <c:pt idx="3">
                    <c:v>Promedio </c:v>
                  </c:pt>
                </c:lvl>
                <c:lvl>
                  <c:pt idx="0">
                    <c:v>2010</c:v>
                  </c:pt>
                </c:lvl>
              </c:multiLvlStrCache>
            </c:multiLvlStrRef>
          </c:cat>
          <c:val>
            <c:numRef>
              <c:f>'Ind 4'!$A$12:$D$12</c:f>
              <c:numCache>
                <c:formatCode>0.0%</c:formatCode>
                <c:ptCount val="4"/>
                <c:pt idx="0">
                  <c:v>9.7900000000000001E-2</c:v>
                </c:pt>
                <c:pt idx="1">
                  <c:v>6.5699999999999995E-2</c:v>
                </c:pt>
                <c:pt idx="2">
                  <c:v>6.0999999999999999E-2</c:v>
                </c:pt>
                <c:pt idx="3">
                  <c:v>7.4899999999999994E-2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8139392"/>
        <c:axId val="148705792"/>
        <c:axId val="0"/>
      </c:bar3DChart>
      <c:catAx>
        <c:axId val="38139392"/>
        <c:scaling>
          <c:orientation val="maxMin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es-MX"/>
          </a:p>
        </c:txPr>
        <c:crossAx val="148705792"/>
        <c:crosses val="autoZero"/>
        <c:auto val="1"/>
        <c:lblAlgn val="ctr"/>
        <c:lblOffset val="100"/>
        <c:noMultiLvlLbl val="0"/>
      </c:catAx>
      <c:valAx>
        <c:axId val="148705792"/>
        <c:scaling>
          <c:orientation val="minMax"/>
        </c:scaling>
        <c:delete val="1"/>
        <c:axPos val="t"/>
        <c:numFmt formatCode="0.0%" sourceLinked="1"/>
        <c:majorTickMark val="none"/>
        <c:minorTickMark val="none"/>
        <c:tickLblPos val="nextTo"/>
        <c:crossAx val="38139392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0.18929</cdr:x>
      <cdr:y>0.01145</cdr:y>
    </cdr:from>
    <cdr:to>
      <cdr:x>0.85503</cdr:x>
      <cdr:y>0.15679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1640861" y="72038"/>
          <a:ext cx="5771029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s-MX" sz="1100"/>
        </a:p>
      </cdr:txBody>
    </cdr:sp>
  </cdr:relSizeAnchor>
  <cdr:relSizeAnchor xmlns:cdr="http://schemas.openxmlformats.org/drawingml/2006/chartDrawing">
    <cdr:from>
      <cdr:x>0.1229</cdr:x>
      <cdr:y>0.00127</cdr:y>
    </cdr:from>
    <cdr:to>
      <cdr:x>0.90037</cdr:x>
      <cdr:y>0.1056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1065958" y="7991"/>
          <a:ext cx="6743188" cy="6564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1200" b="1">
              <a:latin typeface="Arial" pitchFamily="34" charset="0"/>
              <a:cs typeface="Arial" pitchFamily="34" charset="0"/>
            </a:rPr>
            <a:t>1-B </a:t>
          </a:r>
          <a:r>
            <a:rPr lang="es-MX" sz="1200" b="1" i="0" u="none" strike="noStrike" kern="1200" baseline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ALUMNOS</a:t>
          </a:r>
          <a:r>
            <a:rPr lang="es-MX" sz="1200" b="1">
              <a:latin typeface="Arial" pitchFamily="34" charset="0"/>
              <a:cs typeface="Arial" pitchFamily="34" charset="0"/>
            </a:rPr>
            <a:t> DE NUEVO INGRESO DE</a:t>
          </a:r>
          <a:r>
            <a:rPr lang="es-MX" sz="1200" b="1" baseline="0">
              <a:latin typeface="Arial" pitchFamily="34" charset="0"/>
              <a:cs typeface="Arial" pitchFamily="34" charset="0"/>
            </a:rPr>
            <a:t> TSU </a:t>
          </a:r>
          <a:r>
            <a:rPr lang="es-MX" sz="1200" b="1">
              <a:latin typeface="Arial" pitchFamily="34" charset="0"/>
              <a:cs typeface="Arial" pitchFamily="34" charset="0"/>
            </a:rPr>
            <a:t>CON EXANI II EN RELACIÓN AL TOTAL DE ALUMNOS DE NUEVO</a:t>
          </a:r>
          <a:r>
            <a:rPr lang="es-MX" sz="1200" b="1" baseline="0">
              <a:latin typeface="Arial" pitchFamily="34" charset="0"/>
              <a:cs typeface="Arial" pitchFamily="34" charset="0"/>
            </a:rPr>
            <a:t> INGRESO</a:t>
          </a:r>
        </a:p>
        <a:p xmlns:a="http://schemas.openxmlformats.org/drawingml/2006/main">
          <a:pPr algn="ctr"/>
          <a:r>
            <a:rPr lang="es-MX" sz="1200" b="1">
              <a:effectLst/>
              <a:latin typeface="Arial" pitchFamily="34" charset="0"/>
              <a:ea typeface="+mn-ea"/>
              <a:cs typeface="Arial" pitchFamily="34" charset="0"/>
            </a:rPr>
            <a:t>2006 VS</a:t>
          </a:r>
          <a:r>
            <a:rPr lang="es-MX" sz="1200" b="1" baseline="0">
              <a:effectLst/>
              <a:latin typeface="Arial" pitchFamily="34" charset="0"/>
              <a:ea typeface="+mn-ea"/>
              <a:cs typeface="Arial" pitchFamily="34" charset="0"/>
            </a:rPr>
            <a:t> 2010</a:t>
          </a:r>
          <a:endParaRPr lang="es-MX" sz="1200" b="1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0.02653</cdr:x>
      <cdr:y>0.21541</cdr:y>
    </cdr:from>
    <cdr:to>
      <cdr:x>0.28924</cdr:x>
      <cdr:y>0.43081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230006" y="1354594"/>
          <a:ext cx="2277595" cy="13545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200" b="1">
              <a:latin typeface="Arial" pitchFamily="34" charset="0"/>
              <a:cs typeface="Arial" pitchFamily="34" charset="0"/>
            </a:rPr>
            <a:t>31,125</a:t>
          </a:r>
          <a:r>
            <a:rPr lang="es-MX" sz="1200" b="1" baseline="0">
              <a:latin typeface="Arial" pitchFamily="34" charset="0"/>
              <a:cs typeface="Arial" pitchFamily="34" charset="0"/>
            </a:rPr>
            <a:t> Alumnos de Nuevo Ingreso con EXANI II</a:t>
          </a:r>
        </a:p>
        <a:p xmlns:a="http://schemas.openxmlformats.org/drawingml/2006/main">
          <a:pPr algn="ctr"/>
          <a:r>
            <a:rPr lang="es-MX" sz="1200" b="1" baseline="0">
              <a:latin typeface="Arial" pitchFamily="34" charset="0"/>
              <a:cs typeface="Arial" pitchFamily="34" charset="0"/>
            </a:rPr>
            <a:t>32,971 Alumnos de Nuevo Ingreso</a:t>
          </a:r>
          <a:endParaRPr lang="es-MX" sz="1100"/>
        </a:p>
      </cdr:txBody>
    </cdr:sp>
  </cdr:relSizeAnchor>
  <cdr:relSizeAnchor xmlns:cdr="http://schemas.openxmlformats.org/drawingml/2006/chartDrawing">
    <cdr:from>
      <cdr:x>0.03317</cdr:x>
      <cdr:y>0.65606</cdr:y>
    </cdr:from>
    <cdr:to>
      <cdr:x>0.28524</cdr:x>
      <cdr:y>0.83331</cdr:y>
    </cdr:to>
    <cdr:sp macro="" textlink="">
      <cdr:nvSpPr>
        <cdr:cNvPr id="5" name="4 CuadroTexto"/>
        <cdr:cNvSpPr txBox="1"/>
      </cdr:nvSpPr>
      <cdr:spPr>
        <a:xfrm xmlns:a="http://schemas.openxmlformats.org/drawingml/2006/main">
          <a:off x="309756" y="4127500"/>
          <a:ext cx="2354146" cy="11151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200" b="1">
              <a:latin typeface="Arial" pitchFamily="34" charset="0"/>
              <a:ea typeface="+mn-ea"/>
              <a:cs typeface="Arial" pitchFamily="34" charset="0"/>
            </a:rPr>
            <a:t>44,775</a:t>
          </a:r>
          <a:r>
            <a:rPr lang="es-MX" sz="1200" b="1" baseline="0">
              <a:latin typeface="Arial" pitchFamily="34" charset="0"/>
              <a:ea typeface="+mn-ea"/>
              <a:cs typeface="Arial" pitchFamily="34" charset="0"/>
            </a:rPr>
            <a:t> Alumnos de Nuevo Ingreso con EXANI II</a:t>
          </a:r>
          <a:endParaRPr lang="es-MX" sz="1200" b="1">
            <a:latin typeface="Arial" pitchFamily="34" charset="0"/>
            <a:cs typeface="Arial" pitchFamily="34" charset="0"/>
          </a:endParaRPr>
        </a:p>
        <a:p xmlns:a="http://schemas.openxmlformats.org/drawingml/2006/main">
          <a:pPr algn="ctr"/>
          <a:r>
            <a:rPr lang="es-MX" sz="1200" b="1" baseline="0">
              <a:latin typeface="Arial" pitchFamily="34" charset="0"/>
              <a:ea typeface="+mn-ea"/>
              <a:cs typeface="Arial" pitchFamily="34" charset="0"/>
            </a:rPr>
            <a:t>51,528 Alumnos de Nuevo Ingreso</a:t>
          </a:r>
          <a:endParaRPr lang="es-MX" sz="1100"/>
        </a:p>
      </cdr:txBody>
    </cdr:sp>
  </cdr:relSizeAnchor>
  <cdr:relSizeAnchor xmlns:cdr="http://schemas.openxmlformats.org/drawingml/2006/chartDrawing">
    <cdr:from>
      <cdr:x>0.71958</cdr:x>
      <cdr:y>0.57218</cdr:y>
    </cdr:from>
    <cdr:to>
      <cdr:x>0.82307</cdr:x>
      <cdr:y>0.63186</cdr:y>
    </cdr:to>
    <cdr:sp macro="" textlink="">
      <cdr:nvSpPr>
        <cdr:cNvPr id="6" name="5 CuadroTexto"/>
        <cdr:cNvSpPr txBox="1"/>
      </cdr:nvSpPr>
      <cdr:spPr>
        <a:xfrm xmlns:a="http://schemas.openxmlformats.org/drawingml/2006/main">
          <a:off x="6239348" y="3603087"/>
          <a:ext cx="897339" cy="3758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400" b="1">
              <a:latin typeface="Arial" pitchFamily="34" charset="0"/>
              <a:cs typeface="Arial" pitchFamily="34" charset="0"/>
            </a:rPr>
            <a:t>-7.3%</a:t>
          </a:r>
        </a:p>
      </cdr:txBody>
    </cdr:sp>
  </cdr:relSizeAnchor>
  <cdr:relSizeAnchor xmlns:cdr="http://schemas.openxmlformats.org/drawingml/2006/chartDrawing">
    <cdr:from>
      <cdr:x>0.62162</cdr:x>
      <cdr:y>0.43697</cdr:y>
    </cdr:from>
    <cdr:to>
      <cdr:x>0.85092</cdr:x>
      <cdr:y>0.70468</cdr:y>
    </cdr:to>
    <cdr:cxnSp macro="">
      <cdr:nvCxnSpPr>
        <cdr:cNvPr id="8" name="7 Conector recto de flecha"/>
        <cdr:cNvCxnSpPr/>
      </cdr:nvCxnSpPr>
      <cdr:spPr>
        <a:xfrm xmlns:a="http://schemas.openxmlformats.org/drawingml/2006/main" flipH="1">
          <a:off x="5389941" y="2751667"/>
          <a:ext cx="1988154" cy="1685773"/>
        </a:xfrm>
        <a:prstGeom xmlns:a="http://schemas.openxmlformats.org/drawingml/2006/main" prst="straightConnector1">
          <a:avLst/>
        </a:prstGeom>
        <a:ln xmlns:a="http://schemas.openxmlformats.org/drawingml/2006/main" w="22225">
          <a:solidFill>
            <a:schemeClr val="tx1"/>
          </a:solidFill>
          <a:tailEnd type="arrow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0.16143</cdr:x>
      <cdr:y>0.10665</cdr:y>
    </cdr:from>
    <cdr:to>
      <cdr:x>0.46188</cdr:x>
      <cdr:y>0.22411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1399549" y="670639"/>
          <a:ext cx="2604809" cy="7386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900" b="1">
              <a:latin typeface="Arial" pitchFamily="34" charset="0"/>
              <a:cs typeface="Arial" pitchFamily="34" charset="0"/>
            </a:rPr>
            <a:t>El total de egresados al término del ciclo escolar  fue de 18, 999,</a:t>
          </a:r>
          <a:r>
            <a:rPr lang="es-MX" sz="900" b="1" baseline="0">
              <a:latin typeface="Arial" pitchFamily="34" charset="0"/>
              <a:cs typeface="Arial" pitchFamily="34" charset="0"/>
            </a:rPr>
            <a:t>  de los cuales presentarón el EGETSU 17,851</a:t>
          </a:r>
          <a:endParaRPr lang="es-MX" sz="900" b="1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0.5527</cdr:x>
      <cdr:y>0.12983</cdr:y>
    </cdr:from>
    <cdr:to>
      <cdr:x>0.84642</cdr:x>
      <cdr:y>0.22875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4791714" y="816428"/>
          <a:ext cx="2546463" cy="6220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900" b="1">
              <a:latin typeface="Arial" pitchFamily="34" charset="0"/>
              <a:ea typeface="+mn-ea"/>
              <a:cs typeface="Arial" pitchFamily="34" charset="0"/>
            </a:rPr>
            <a:t>El total de egresados al término del ciclo escolar  fue de 22,019,</a:t>
          </a:r>
          <a:r>
            <a:rPr lang="es-MX" sz="900" b="1" baseline="0">
              <a:latin typeface="Arial" pitchFamily="34" charset="0"/>
              <a:ea typeface="+mn-ea"/>
              <a:cs typeface="Arial" pitchFamily="34" charset="0"/>
            </a:rPr>
            <a:t> de los cuales presentarón el EGETSU 20,510</a:t>
          </a:r>
          <a:endParaRPr lang="es-MX" sz="900" b="1">
            <a:latin typeface="Arial" pitchFamily="34" charset="0"/>
            <a:ea typeface="+mn-ea"/>
            <a:cs typeface="Arial" pitchFamily="34" charset="0"/>
          </a:endParaRPr>
        </a:p>
        <a:p xmlns:a="http://schemas.openxmlformats.org/drawingml/2006/main">
          <a:endParaRPr lang="es-MX" sz="1100"/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0.62327</cdr:x>
      <cdr:y>0.81679</cdr:y>
    </cdr:from>
    <cdr:to>
      <cdr:x>0.97045</cdr:x>
      <cdr:y>0.94275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5402836" y="5138697"/>
          <a:ext cx="3009580" cy="7924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s-MX" sz="1100"/>
        </a:p>
      </cdr:txBody>
    </cdr:sp>
  </cdr:relSizeAnchor>
  <cdr:relSizeAnchor xmlns:cdr="http://schemas.openxmlformats.org/drawingml/2006/chartDrawing">
    <cdr:from>
      <cdr:x>0.61034</cdr:x>
      <cdr:y>0.83461</cdr:y>
    </cdr:from>
    <cdr:to>
      <cdr:x>0.91228</cdr:x>
      <cdr:y>0.97074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5290777" y="5250756"/>
          <a:ext cx="2617374" cy="856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900" b="1">
              <a:latin typeface="Arial" pitchFamily="34" charset="0"/>
              <a:ea typeface="+mn-ea"/>
              <a:cs typeface="Arial" pitchFamily="34" charset="0"/>
            </a:rPr>
            <a:t>El incremento </a:t>
          </a:r>
          <a:r>
            <a:rPr lang="es-MX" sz="900" b="1" baseline="0">
              <a:latin typeface="Arial" pitchFamily="34" charset="0"/>
              <a:ea typeface="+mn-ea"/>
              <a:cs typeface="Arial" pitchFamily="34" charset="0"/>
            </a:rPr>
            <a:t>se debe a que en </a:t>
          </a:r>
          <a:r>
            <a:rPr lang="es-MX" sz="900" b="1">
              <a:latin typeface="Arial" pitchFamily="34" charset="0"/>
              <a:ea typeface="+mn-ea"/>
              <a:cs typeface="Arial" pitchFamily="34" charset="0"/>
            </a:rPr>
            <a:t>septiembre de 2009, se empezó a ofrecer en las UUTT la Continuidad de Estudios es </a:t>
          </a:r>
          <a:r>
            <a:rPr lang="es-MX" sz="900" b="1" baseline="0">
              <a:latin typeface="Arial" pitchFamily="34" charset="0"/>
              <a:ea typeface="+mn-ea"/>
              <a:cs typeface="Arial" pitchFamily="34" charset="0"/>
            </a:rPr>
            <a:t>decir Ingeniería y/o Licenciatura</a:t>
          </a:r>
          <a:endParaRPr lang="es-MX" sz="1100"/>
        </a:p>
      </cdr:txBody>
    </cdr:sp>
  </cdr:relSizeAnchor>
  <cdr:relSizeAnchor xmlns:cdr="http://schemas.openxmlformats.org/drawingml/2006/chartDrawing">
    <cdr:from>
      <cdr:x>0.62421</cdr:x>
      <cdr:y>0.10111</cdr:y>
    </cdr:from>
    <cdr:to>
      <cdr:x>0.94927</cdr:x>
      <cdr:y>0.27467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5413890" y="636167"/>
          <a:ext cx="2819325" cy="10920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900" b="1">
              <a:latin typeface="Arial" pitchFamily="34" charset="0"/>
              <a:cs typeface="Arial" pitchFamily="34" charset="0"/>
            </a:rPr>
            <a:t>De 18,999 egresados, 1,206 continuaron</a:t>
          </a:r>
          <a:r>
            <a:rPr lang="es-MX" sz="900" b="1" baseline="0">
              <a:latin typeface="Arial" pitchFamily="34" charset="0"/>
              <a:cs typeface="Arial" pitchFamily="34" charset="0"/>
            </a:rPr>
            <a:t> con estudios superiores</a:t>
          </a:r>
          <a:endParaRPr lang="es-MX" sz="900" b="1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0.6968</cdr:x>
      <cdr:y>0.40333</cdr:y>
    </cdr:from>
    <cdr:to>
      <cdr:x>0.98381</cdr:x>
      <cdr:y>0.53626</cdr:y>
    </cdr:to>
    <cdr:sp macro="" textlink="">
      <cdr:nvSpPr>
        <cdr:cNvPr id="5" name="4 CuadroTexto"/>
        <cdr:cNvSpPr txBox="1"/>
      </cdr:nvSpPr>
      <cdr:spPr>
        <a:xfrm xmlns:a="http://schemas.openxmlformats.org/drawingml/2006/main">
          <a:off x="6043478" y="2537756"/>
          <a:ext cx="2489308" cy="8363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100" b="1">
              <a:latin typeface="+mn-lt"/>
              <a:ea typeface="+mn-ea"/>
              <a:cs typeface="+mn-cs"/>
            </a:rPr>
            <a:t>De 22,019 egresados, 6,451 continuaron</a:t>
          </a:r>
          <a:r>
            <a:rPr lang="es-MX" sz="1100" b="1" baseline="0">
              <a:latin typeface="+mn-lt"/>
              <a:ea typeface="+mn-ea"/>
              <a:cs typeface="+mn-cs"/>
            </a:rPr>
            <a:t> con estudios superiores.</a:t>
          </a:r>
          <a:endParaRPr lang="es-MX" sz="1100" b="1">
            <a:latin typeface="+mn-lt"/>
            <a:ea typeface="+mn-ea"/>
            <a:cs typeface="+mn-cs"/>
          </a:endParaRPr>
        </a:p>
        <a:p xmlns:a="http://schemas.openxmlformats.org/drawingml/2006/main">
          <a:endParaRPr lang="es-MX" sz="1100"/>
        </a:p>
      </cdr:txBody>
    </cdr:sp>
  </cdr:relSizeAnchor>
  <cdr:relSizeAnchor xmlns:cdr="http://schemas.openxmlformats.org/drawingml/2006/chartDrawing">
    <cdr:from>
      <cdr:x>0.29036</cdr:x>
      <cdr:y>0.35549</cdr:y>
    </cdr:from>
    <cdr:to>
      <cdr:x>0.88565</cdr:x>
      <cdr:y>0.71716</cdr:y>
    </cdr:to>
    <cdr:cxnSp macro="">
      <cdr:nvCxnSpPr>
        <cdr:cNvPr id="7" name="6 Conector recto"/>
        <cdr:cNvCxnSpPr/>
      </cdr:nvCxnSpPr>
      <cdr:spPr>
        <a:xfrm xmlns:a="http://schemas.openxmlformats.org/drawingml/2006/main">
          <a:off x="2517332" y="2235479"/>
          <a:ext cx="5160984" cy="2274317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0.537</cdr:x>
      <cdr:y>0.45904</cdr:y>
    </cdr:from>
    <cdr:to>
      <cdr:x>0.61323</cdr:x>
      <cdr:y>0.51314</cdr:y>
    </cdr:to>
    <cdr:sp macro="" textlink="">
      <cdr:nvSpPr>
        <cdr:cNvPr id="9" name="8 CuadroTexto"/>
        <cdr:cNvSpPr txBox="1"/>
      </cdr:nvSpPr>
      <cdr:spPr>
        <a:xfrm xmlns:a="http://schemas.openxmlformats.org/drawingml/2006/main">
          <a:off x="4655586" y="2886658"/>
          <a:ext cx="660919" cy="3401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200" b="1">
              <a:latin typeface="Arial" pitchFamily="34" charset="0"/>
              <a:cs typeface="Arial" pitchFamily="34" charset="0"/>
            </a:rPr>
            <a:t>22.9%</a:t>
          </a: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0.04876</cdr:x>
      <cdr:y>0.27449</cdr:y>
    </cdr:from>
    <cdr:to>
      <cdr:x>0.26694</cdr:x>
      <cdr:y>0.44927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456890" y="1726890"/>
          <a:ext cx="2044390" cy="10996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r>
            <a:rPr lang="es-MX" sz="1100" b="1">
              <a:latin typeface="Arial" pitchFamily="34" charset="0"/>
              <a:cs typeface="Arial" pitchFamily="34" charset="0"/>
            </a:rPr>
            <a:t>Se</a:t>
          </a:r>
          <a:r>
            <a:rPr lang="es-MX" sz="1100" b="1" baseline="0">
              <a:latin typeface="Arial" pitchFamily="34" charset="0"/>
              <a:cs typeface="Arial" pitchFamily="34" charset="0"/>
            </a:rPr>
            <a:t> encuestaron a 3,130 E</a:t>
          </a:r>
          <a:r>
            <a:rPr lang="es-MX" sz="1100" b="1">
              <a:latin typeface="Arial" pitchFamily="34" charset="0"/>
              <a:cs typeface="Arial" pitchFamily="34" charset="0"/>
            </a:rPr>
            <a:t>mpleadores,</a:t>
          </a:r>
          <a:r>
            <a:rPr lang="es-MX" sz="1100" b="1" baseline="0">
              <a:latin typeface="Arial" pitchFamily="34" charset="0"/>
              <a:cs typeface="Arial" pitchFamily="34" charset="0"/>
            </a:rPr>
            <a:t> de los cuales 2,761 dijeron estar </a:t>
          </a:r>
          <a:r>
            <a:rPr lang="es-MX" sz="1100" b="1">
              <a:latin typeface="Arial" pitchFamily="34" charset="0"/>
              <a:cs typeface="Arial" pitchFamily="34" charset="0"/>
            </a:rPr>
            <a:t>Muy Satisfechos</a:t>
          </a:r>
          <a:r>
            <a:rPr lang="es-MX" sz="1100" b="1" baseline="0">
              <a:latin typeface="Arial" pitchFamily="34" charset="0"/>
              <a:cs typeface="Arial" pitchFamily="34" charset="0"/>
            </a:rPr>
            <a:t> y Satisfechos con el desempoño del TSU</a:t>
          </a:r>
          <a:endParaRPr lang="es-MX" sz="1100" b="1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0.72796</cdr:x>
      <cdr:y>0.30369</cdr:y>
    </cdr:from>
    <cdr:to>
      <cdr:x>0.97094</cdr:x>
      <cdr:y>0.4514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6311180" y="1909746"/>
          <a:ext cx="2106562" cy="9288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r>
            <a:rPr lang="es-MX" sz="1200" b="1">
              <a:latin typeface="Arial" pitchFamily="34" charset="0"/>
              <a:ea typeface="+mn-ea"/>
              <a:cs typeface="Arial" pitchFamily="34" charset="0"/>
            </a:rPr>
            <a:t>Se</a:t>
          </a:r>
          <a:r>
            <a:rPr lang="es-MX" sz="1200" b="1" baseline="0">
              <a:latin typeface="Arial" pitchFamily="34" charset="0"/>
              <a:ea typeface="+mn-ea"/>
              <a:cs typeface="Arial" pitchFamily="34" charset="0"/>
            </a:rPr>
            <a:t> encuestaron a 2,669 </a:t>
          </a:r>
          <a:r>
            <a:rPr lang="es-MX" sz="1200" b="1">
              <a:latin typeface="Arial" pitchFamily="34" charset="0"/>
              <a:ea typeface="+mn-ea"/>
              <a:cs typeface="Arial" pitchFamily="34" charset="0"/>
            </a:rPr>
            <a:t>Empleadores,</a:t>
          </a:r>
          <a:r>
            <a:rPr lang="es-MX" sz="1200" b="1" baseline="0">
              <a:latin typeface="Arial" pitchFamily="34" charset="0"/>
              <a:ea typeface="+mn-ea"/>
              <a:cs typeface="Arial" pitchFamily="34" charset="0"/>
            </a:rPr>
            <a:t> de los cuales 2,330 contestaron estar Muy Satisfechos y Satisfechos con el desempeño del TSU</a:t>
          </a:r>
          <a:endParaRPr lang="es-MX" sz="1200"/>
        </a:p>
      </cdr:txBody>
    </cdr:sp>
  </cdr:relSizeAnchor>
  <cdr:relSizeAnchor xmlns:cdr="http://schemas.openxmlformats.org/drawingml/2006/chartDrawing">
    <cdr:from>
      <cdr:x>0.32735</cdr:x>
      <cdr:y>0.32458</cdr:y>
    </cdr:from>
    <cdr:to>
      <cdr:x>0.66704</cdr:x>
      <cdr:y>0.33539</cdr:y>
    </cdr:to>
    <cdr:cxnSp macro="">
      <cdr:nvCxnSpPr>
        <cdr:cNvPr id="6" name="5 Conector recto"/>
        <cdr:cNvCxnSpPr/>
      </cdr:nvCxnSpPr>
      <cdr:spPr>
        <a:xfrm xmlns:a="http://schemas.openxmlformats.org/drawingml/2006/main">
          <a:off x="2838061" y="2041072"/>
          <a:ext cx="2944975" cy="68035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0.41969</cdr:x>
      <cdr:y>0.2641</cdr:y>
    </cdr:from>
    <cdr:to>
      <cdr:x>0.5633</cdr:x>
      <cdr:y>0.31994</cdr:y>
    </cdr:to>
    <cdr:sp macro="" textlink="">
      <cdr:nvSpPr>
        <cdr:cNvPr id="7" name="6 CuadroTexto"/>
        <cdr:cNvSpPr txBox="1"/>
      </cdr:nvSpPr>
      <cdr:spPr>
        <a:xfrm xmlns:a="http://schemas.openxmlformats.org/drawingml/2006/main">
          <a:off x="3638587" y="1660775"/>
          <a:ext cx="1245055" cy="3511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1200" b="1">
              <a:latin typeface="Arial" pitchFamily="34" charset="0"/>
              <a:cs typeface="Arial" pitchFamily="34" charset="0"/>
            </a:rPr>
            <a:t>-0.91%</a:t>
          </a: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0.15557</cdr:x>
      <cdr:y>0.3465</cdr:y>
    </cdr:from>
    <cdr:to>
      <cdr:x>0.37909</cdr:x>
      <cdr:y>0.6051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1349297" y="2180176"/>
          <a:ext cx="1938660" cy="16271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endParaRPr lang="es-MX" sz="900" b="1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0.53324</cdr:x>
      <cdr:y>0.26104</cdr:y>
    </cdr:from>
    <cdr:to>
      <cdr:x>0.8796</cdr:x>
      <cdr:y>0.48521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4623004" y="1641550"/>
          <a:ext cx="3002835" cy="14096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1100" b="1">
              <a:latin typeface="Arial" pitchFamily="34" charset="0"/>
              <a:cs typeface="Arial" pitchFamily="34" charset="0"/>
            </a:rPr>
            <a:t>El presupuesto del año 2006 fue destinado  para atender</a:t>
          </a:r>
          <a:r>
            <a:rPr lang="es-MX" sz="1100" b="1" baseline="0">
              <a:latin typeface="Arial" pitchFamily="34" charset="0"/>
              <a:cs typeface="Arial" pitchFamily="34" charset="0"/>
            </a:rPr>
            <a:t> al TSU, en el 2010, el presupuesto autorizado fue para atender a TSU e Ingeniería y Licenciatura</a:t>
          </a:r>
          <a:endParaRPr lang="es-MX" sz="1100" b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0.60055</cdr:x>
      <cdr:y>0.10944</cdr:y>
    </cdr:from>
    <cdr:to>
      <cdr:x>0.85762</cdr:x>
      <cdr:y>0.24574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5206568" y="688199"/>
          <a:ext cx="2228719" cy="8571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s-MX" sz="1100" b="1">
              <a:latin typeface="+mn-lt"/>
              <a:ea typeface="+mn-ea"/>
              <a:cs typeface="+mn-cs"/>
            </a:rPr>
            <a:t>La Matrícula</a:t>
          </a:r>
          <a:r>
            <a:rPr lang="es-MX" sz="1100" b="1" baseline="0">
              <a:latin typeface="+mn-lt"/>
              <a:ea typeface="+mn-ea"/>
              <a:cs typeface="+mn-cs"/>
            </a:rPr>
            <a:t> Inicial Total Anual de 2010</a:t>
          </a:r>
        </a:p>
        <a:p xmlns:a="http://schemas.openxmlformats.org/drawingml/2006/main">
          <a:r>
            <a:rPr lang="es-MX" sz="1100" b="1" baseline="0">
              <a:latin typeface="+mn-lt"/>
              <a:ea typeface="+mn-ea"/>
              <a:cs typeface="+mn-cs"/>
            </a:rPr>
            <a:t>incluye a los alumnos de TSU y de</a:t>
          </a:r>
        </a:p>
        <a:p xmlns:a="http://schemas.openxmlformats.org/drawingml/2006/main">
          <a:r>
            <a:rPr lang="es-MX" sz="1100" b="1" baseline="0">
              <a:latin typeface="+mn-lt"/>
              <a:ea typeface="+mn-ea"/>
              <a:cs typeface="+mn-cs"/>
            </a:rPr>
            <a:t>Ingeniería y Licenciatura</a:t>
          </a:r>
          <a:endParaRPr lang="es-MX" sz="1100" b="1">
            <a:latin typeface="+mn-lt"/>
            <a:ea typeface="+mn-ea"/>
            <a:cs typeface="+mn-cs"/>
          </a:endParaRPr>
        </a:p>
        <a:p xmlns:a="http://schemas.openxmlformats.org/drawingml/2006/main">
          <a:endParaRPr lang="es-MX" sz="1100"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0.16679</cdr:x>
      <cdr:y>0.48257</cdr:y>
    </cdr:from>
    <cdr:to>
      <cdr:x>0.37395</cdr:x>
      <cdr:y>0.59181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1445984" y="3034602"/>
          <a:ext cx="1796014" cy="6869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000" b="1">
              <a:latin typeface="Arial" pitchFamily="34" charset="0"/>
              <a:cs typeface="Arial" pitchFamily="34" charset="0"/>
            </a:rPr>
            <a:t>Matrícula Atendida del ciclo escolar 2005 - 2006 65,516</a:t>
          </a:r>
        </a:p>
      </cdr:txBody>
    </cdr:sp>
  </cdr:relSizeAnchor>
  <cdr:relSizeAnchor xmlns:cdr="http://schemas.openxmlformats.org/drawingml/2006/chartDrawing">
    <cdr:from>
      <cdr:x>0.6173</cdr:x>
      <cdr:y>0.60637</cdr:y>
    </cdr:from>
    <cdr:to>
      <cdr:x>0.82446</cdr:x>
      <cdr:y>0.70318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5745976" y="3686098"/>
          <a:ext cx="1928231" cy="5885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000" b="1">
              <a:latin typeface="Arial" pitchFamily="34" charset="0"/>
              <a:ea typeface="+mn-ea"/>
              <a:cs typeface="Arial" pitchFamily="34" charset="0"/>
            </a:rPr>
            <a:t>Matrícula Atendida del ciclo escolar 2009 - 2010 108,756</a:t>
          </a:r>
          <a:endParaRPr lang="es-MX" sz="1000">
            <a:latin typeface="Arial" pitchFamily="34" charset="0"/>
            <a:cs typeface="Arial" pitchFamily="34" charset="0"/>
          </a:endParaRPr>
        </a:p>
        <a:p xmlns:a="http://schemas.openxmlformats.org/drawingml/2006/main">
          <a:endParaRPr lang="es-MX" sz="1100"/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0.66544</cdr:x>
      <cdr:y>0.8375</cdr:y>
    </cdr:from>
    <cdr:to>
      <cdr:x>0.91003</cdr:x>
      <cdr:y>0.95215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5769160" y="5266589"/>
          <a:ext cx="2120521" cy="7209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900" b="1">
              <a:latin typeface="Arial" pitchFamily="34" charset="0"/>
              <a:ea typeface="+mn-ea"/>
              <a:cs typeface="Arial" pitchFamily="34" charset="0"/>
            </a:rPr>
            <a:t>La Matrícula</a:t>
          </a:r>
          <a:r>
            <a:rPr lang="es-MX" sz="900" b="1" baseline="0">
              <a:latin typeface="Arial" pitchFamily="34" charset="0"/>
              <a:ea typeface="+mn-ea"/>
              <a:cs typeface="Arial" pitchFamily="34" charset="0"/>
            </a:rPr>
            <a:t> Inicial Total de 2010  incluye a los alumnos de TSU y de Ingeniería y Licenciatura</a:t>
          </a:r>
          <a:endParaRPr lang="es-MX" sz="900" b="1">
            <a:latin typeface="Arial" pitchFamily="34" charset="0"/>
            <a:ea typeface="+mn-ea"/>
            <a:cs typeface="Arial" pitchFamily="34" charset="0"/>
          </a:endParaRPr>
        </a:p>
        <a:p xmlns:a="http://schemas.openxmlformats.org/drawingml/2006/main">
          <a:endParaRPr lang="es-MX" sz="1100"/>
        </a:p>
      </cdr:txBody>
    </cdr:sp>
  </cdr:relSizeAnchor>
  <cdr:relSizeAnchor xmlns:cdr="http://schemas.openxmlformats.org/drawingml/2006/chartDrawing">
    <cdr:from>
      <cdr:x>0.27038</cdr:x>
      <cdr:y>0.1172</cdr:y>
    </cdr:from>
    <cdr:to>
      <cdr:x>0.69301</cdr:x>
      <cdr:y>0.22038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2516768" y="712439"/>
          <a:ext cx="3933903" cy="6272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900" b="1">
              <a:latin typeface="Arial" pitchFamily="34" charset="0"/>
              <a:cs typeface="Arial" pitchFamily="34" charset="0"/>
            </a:rPr>
            <a:t>Capacidad Instalada: 82,455 espacios educativos.</a:t>
          </a:r>
        </a:p>
        <a:p xmlns:a="http://schemas.openxmlformats.org/drawingml/2006/main">
          <a:r>
            <a:rPr lang="es-MX" sz="900" b="1">
              <a:latin typeface="Arial" pitchFamily="34" charset="0"/>
              <a:cs typeface="Arial" pitchFamily="34" charset="0"/>
            </a:rPr>
            <a:t>Matrícula inicial total anual del</a:t>
          </a:r>
          <a:r>
            <a:rPr lang="es-MX" sz="900" b="1" baseline="0">
              <a:latin typeface="Arial" pitchFamily="34" charset="0"/>
              <a:cs typeface="Arial" pitchFamily="34" charset="0"/>
            </a:rPr>
            <a:t> ciclo escolar 2005-2006 fue de</a:t>
          </a:r>
          <a:r>
            <a:rPr lang="es-MX" sz="900" b="1">
              <a:latin typeface="Arial" pitchFamily="34" charset="0"/>
              <a:cs typeface="Arial" pitchFamily="34" charset="0"/>
            </a:rPr>
            <a:t>: 65,516 </a:t>
          </a:r>
          <a:endParaRPr lang="es-MX" sz="1100" b="1">
            <a:latin typeface="Arial" pitchFamily="34" charset="0"/>
            <a:cs typeface="Arial" pitchFamily="34" charset="0"/>
          </a:endParaRPr>
        </a:p>
        <a:p xmlns:a="http://schemas.openxmlformats.org/drawingml/2006/main">
          <a:endParaRPr lang="es-MX" sz="1100"/>
        </a:p>
      </cdr:txBody>
    </cdr:sp>
  </cdr:relSizeAnchor>
  <cdr:relSizeAnchor xmlns:cdr="http://schemas.openxmlformats.org/drawingml/2006/chartDrawing">
    <cdr:from>
      <cdr:x>0.23627</cdr:x>
      <cdr:y>0.84713</cdr:y>
    </cdr:from>
    <cdr:to>
      <cdr:x>0.61211</cdr:x>
      <cdr:y>0.96051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2048388" y="5327130"/>
          <a:ext cx="3258397" cy="7129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900" b="1">
              <a:latin typeface="Arial" pitchFamily="34" charset="0"/>
              <a:ea typeface="+mn-ea"/>
              <a:cs typeface="Arial" pitchFamily="34" charset="0"/>
            </a:rPr>
            <a:t>Capacidad Instalada: 97,925 espacios educativos.</a:t>
          </a:r>
          <a:endParaRPr lang="es-MX" sz="900" b="1">
            <a:latin typeface="Arial" pitchFamily="34" charset="0"/>
            <a:cs typeface="Arial" pitchFamily="34" charset="0"/>
          </a:endParaRPr>
        </a:p>
        <a:p xmlns:a="http://schemas.openxmlformats.org/drawingml/2006/main">
          <a:r>
            <a:rPr lang="es-MX" sz="900" b="1">
              <a:latin typeface="Arial" pitchFamily="34" charset="0"/>
              <a:ea typeface="+mn-ea"/>
              <a:cs typeface="Arial" pitchFamily="34" charset="0"/>
            </a:rPr>
            <a:t>Matrícula inicial total anual del ciclo escolar</a:t>
          </a:r>
          <a:r>
            <a:rPr lang="es-MX" sz="900" b="1" baseline="0">
              <a:latin typeface="Arial" pitchFamily="34" charset="0"/>
              <a:ea typeface="+mn-ea"/>
              <a:cs typeface="Arial" pitchFamily="34" charset="0"/>
            </a:rPr>
            <a:t> 2009 - 2010 fue de</a:t>
          </a:r>
          <a:r>
            <a:rPr lang="es-MX" sz="900" b="1">
              <a:latin typeface="Arial" pitchFamily="34" charset="0"/>
              <a:ea typeface="+mn-ea"/>
              <a:cs typeface="Arial" pitchFamily="34" charset="0"/>
            </a:rPr>
            <a:t>: 108,756</a:t>
          </a:r>
          <a:endParaRPr lang="es-MX" sz="900" b="1">
            <a:latin typeface="Arial" pitchFamily="34" charset="0"/>
            <a:cs typeface="Arial" pitchFamily="34" charset="0"/>
          </a:endParaRPr>
        </a:p>
        <a:p xmlns:a="http://schemas.openxmlformats.org/drawingml/2006/main">
          <a:endParaRPr lang="es-MX" sz="900" b="1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0.65359</cdr:x>
      <cdr:y>0.40495</cdr:y>
    </cdr:from>
    <cdr:to>
      <cdr:x>0.87108</cdr:x>
      <cdr:y>0.63988</cdr:y>
    </cdr:to>
    <cdr:cxnSp macro="">
      <cdr:nvCxnSpPr>
        <cdr:cNvPr id="6" name="5 Conector recto"/>
        <cdr:cNvCxnSpPr/>
      </cdr:nvCxnSpPr>
      <cdr:spPr>
        <a:xfrm xmlns:a="http://schemas.openxmlformats.org/drawingml/2006/main">
          <a:off x="5666403" y="2546480"/>
          <a:ext cx="1885561" cy="1477347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0.7524</cdr:x>
      <cdr:y>0.44471</cdr:y>
    </cdr:from>
    <cdr:to>
      <cdr:x>0.8265</cdr:x>
      <cdr:y>0.5335</cdr:y>
    </cdr:to>
    <cdr:sp macro="" textlink="">
      <cdr:nvSpPr>
        <cdr:cNvPr id="7" name="6 CuadroTexto"/>
        <cdr:cNvSpPr txBox="1"/>
      </cdr:nvSpPr>
      <cdr:spPr>
        <a:xfrm xmlns:a="http://schemas.openxmlformats.org/drawingml/2006/main">
          <a:off x="6523870" y="2800392"/>
          <a:ext cx="642559" cy="5591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100" b="1" baseline="0">
              <a:latin typeface="Arial" pitchFamily="34" charset="0"/>
              <a:cs typeface="Arial" pitchFamily="34" charset="0"/>
            </a:rPr>
            <a:t>31.6 %</a:t>
          </a:r>
          <a:endParaRPr lang="es-MX" sz="1100" b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0.46589</cdr:x>
      <cdr:y>0.84331</cdr:y>
    </cdr:from>
    <cdr:to>
      <cdr:x>0.75707</cdr:x>
      <cdr:y>0.9414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4336585" y="5126463"/>
          <a:ext cx="2710366" cy="5962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900" b="1">
              <a:latin typeface="Arial" pitchFamily="34" charset="0"/>
              <a:ea typeface="+mn-ea"/>
              <a:cs typeface="Arial" pitchFamily="34" charset="0"/>
            </a:rPr>
            <a:t>La Matrícula</a:t>
          </a:r>
          <a:r>
            <a:rPr lang="es-MX" sz="900" b="1" baseline="0">
              <a:latin typeface="Arial" pitchFamily="34" charset="0"/>
              <a:ea typeface="+mn-ea"/>
              <a:cs typeface="Arial" pitchFamily="34" charset="0"/>
            </a:rPr>
            <a:t> Inicial Total Anual de 2010  incluye a los alumnos de</a:t>
          </a:r>
          <a:endParaRPr lang="es-MX" sz="900">
            <a:latin typeface="Arial" pitchFamily="34" charset="0"/>
            <a:ea typeface="+mn-ea"/>
            <a:cs typeface="Arial" pitchFamily="34" charset="0"/>
          </a:endParaRPr>
        </a:p>
        <a:p xmlns:a="http://schemas.openxmlformats.org/drawingml/2006/main">
          <a:r>
            <a:rPr lang="es-MX" sz="900" b="1" baseline="0">
              <a:latin typeface="Arial" pitchFamily="34" charset="0"/>
              <a:ea typeface="+mn-ea"/>
              <a:cs typeface="Arial" pitchFamily="34" charset="0"/>
            </a:rPr>
            <a:t>TSU y de Ingeniería y Licenciatura</a:t>
          </a:r>
          <a:endParaRPr lang="es-MX" sz="900" b="1">
            <a:latin typeface="Arial" pitchFamily="34" charset="0"/>
            <a:ea typeface="+mn-ea"/>
            <a:cs typeface="Arial" pitchFamily="34" charset="0"/>
          </a:endParaRPr>
        </a:p>
        <a:p xmlns:a="http://schemas.openxmlformats.org/drawingml/2006/main">
          <a:endParaRPr lang="es-MX" sz="1100"/>
        </a:p>
      </cdr:txBody>
    </cdr:sp>
  </cdr:relSizeAnchor>
  <cdr:relSizeAnchor xmlns:cdr="http://schemas.openxmlformats.org/drawingml/2006/chartDrawing">
    <cdr:from>
      <cdr:x>0.1774</cdr:x>
      <cdr:y>0.30448</cdr:y>
    </cdr:from>
    <cdr:to>
      <cdr:x>0.63296</cdr:x>
      <cdr:y>0.3901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1538004" y="1914719"/>
          <a:ext cx="3949566" cy="5384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100" b="1">
              <a:effectLst/>
              <a:latin typeface="+mn-lt"/>
              <a:ea typeface="+mn-ea"/>
              <a:cs typeface="+mn-cs"/>
            </a:rPr>
            <a:t>Matrícula inicial total del</a:t>
          </a:r>
          <a:r>
            <a:rPr lang="es-MX" sz="1100" b="1" baseline="0">
              <a:effectLst/>
              <a:latin typeface="+mn-lt"/>
              <a:ea typeface="+mn-ea"/>
              <a:cs typeface="+mn-cs"/>
            </a:rPr>
            <a:t> ciclo escolar 2005-2006 fue de</a:t>
          </a:r>
          <a:r>
            <a:rPr lang="es-MX" sz="1100" b="1">
              <a:effectLst/>
              <a:latin typeface="+mn-lt"/>
              <a:ea typeface="+mn-ea"/>
              <a:cs typeface="+mn-cs"/>
            </a:rPr>
            <a:t>: 65,516 </a:t>
          </a:r>
          <a:endParaRPr lang="es-MX">
            <a:effectLst/>
          </a:endParaRPr>
        </a:p>
        <a:p xmlns:a="http://schemas.openxmlformats.org/drawingml/2006/main">
          <a:endParaRPr lang="es-MX" sz="1100"/>
        </a:p>
      </cdr:txBody>
    </cdr:sp>
  </cdr:relSizeAnchor>
  <cdr:relSizeAnchor xmlns:cdr="http://schemas.openxmlformats.org/drawingml/2006/chartDrawing">
    <cdr:from>
      <cdr:x>0.22914</cdr:x>
      <cdr:y>0.69723</cdr:y>
    </cdr:from>
    <cdr:to>
      <cdr:x>0.70706</cdr:x>
      <cdr:y>0.81223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1986821" y="4390515"/>
          <a:ext cx="4143953" cy="7241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100" b="1">
              <a:effectLst/>
              <a:latin typeface="+mn-lt"/>
              <a:ea typeface="+mn-ea"/>
              <a:cs typeface="+mn-cs"/>
            </a:rPr>
            <a:t>Matrícula inicial total del ciclo escolar</a:t>
          </a:r>
          <a:r>
            <a:rPr lang="es-MX" sz="1100" b="1" baseline="0">
              <a:effectLst/>
              <a:latin typeface="+mn-lt"/>
              <a:ea typeface="+mn-ea"/>
              <a:cs typeface="+mn-cs"/>
            </a:rPr>
            <a:t> 2009 - 2010 fue de</a:t>
          </a:r>
          <a:r>
            <a:rPr lang="es-MX" sz="1100" b="1">
              <a:effectLst/>
              <a:latin typeface="+mn-lt"/>
              <a:ea typeface="+mn-ea"/>
              <a:cs typeface="+mn-cs"/>
            </a:rPr>
            <a:t>: 108,756</a:t>
          </a:r>
          <a:endParaRPr lang="es-MX">
            <a:effectLst/>
          </a:endParaRPr>
        </a:p>
        <a:p xmlns:a="http://schemas.openxmlformats.org/drawingml/2006/main">
          <a:endParaRPr lang="es-MX" sz="1100"/>
        </a:p>
      </cdr:txBody>
    </cdr:sp>
  </cdr:relSizeAnchor>
</c:userShapes>
</file>

<file path=ppt/drawings/drawing17.xml><?xml version="1.0" encoding="utf-8"?>
<c:userShapes xmlns:c="http://schemas.openxmlformats.org/drawingml/2006/chart">
  <cdr:relSizeAnchor xmlns:cdr="http://schemas.openxmlformats.org/drawingml/2006/chartDrawing">
    <cdr:from>
      <cdr:x>0.18057</cdr:x>
      <cdr:y>0.76017</cdr:y>
    </cdr:from>
    <cdr:to>
      <cdr:x>0.45618</cdr:x>
      <cdr:y>0.84302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1566130" y="4789977"/>
          <a:ext cx="2390408" cy="5220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400" b="1">
              <a:latin typeface="Arial" pitchFamily="34" charset="0"/>
              <a:cs typeface="Arial" pitchFamily="34" charset="0"/>
            </a:rPr>
            <a:t>Total del</a:t>
          </a:r>
          <a:r>
            <a:rPr lang="es-MX" sz="1400" b="1" baseline="0">
              <a:latin typeface="Arial" pitchFamily="34" charset="0"/>
              <a:cs typeface="Arial" pitchFamily="34" charset="0"/>
            </a:rPr>
            <a:t> Equipo de Cómputo 24,759</a:t>
          </a:r>
          <a:endParaRPr lang="es-MX" sz="1400" b="1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0.54488</cdr:x>
      <cdr:y>0.73837</cdr:y>
    </cdr:from>
    <cdr:to>
      <cdr:x>0.82154</cdr:x>
      <cdr:y>0.83721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4725866" y="4652596"/>
          <a:ext cx="2399567" cy="6227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400" b="1">
              <a:effectLst/>
              <a:latin typeface="Arial" pitchFamily="34" charset="0"/>
              <a:ea typeface="+mn-ea"/>
              <a:cs typeface="Arial" pitchFamily="34" charset="0"/>
            </a:rPr>
            <a:t>Total del</a:t>
          </a:r>
          <a:r>
            <a:rPr lang="es-MX" sz="1400" b="1" baseline="0">
              <a:effectLst/>
              <a:latin typeface="Arial" pitchFamily="34" charset="0"/>
              <a:ea typeface="+mn-ea"/>
              <a:cs typeface="Arial" pitchFamily="34" charset="0"/>
            </a:rPr>
            <a:t> Equipo de Cómputo 34,170</a:t>
          </a:r>
          <a:endParaRPr lang="es-MX" sz="1400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8.xml><?xml version="1.0" encoding="utf-8"?>
<c:userShapes xmlns:c="http://schemas.openxmlformats.org/drawingml/2006/chart">
  <cdr:relSizeAnchor xmlns:cdr="http://schemas.openxmlformats.org/drawingml/2006/chartDrawing">
    <cdr:from>
      <cdr:x>0.31614</cdr:x>
      <cdr:y>0.25039</cdr:y>
    </cdr:from>
    <cdr:to>
      <cdr:x>0.61435</cdr:x>
      <cdr:y>0.60896</cdr:y>
    </cdr:to>
    <cdr:cxnSp macro="">
      <cdr:nvCxnSpPr>
        <cdr:cNvPr id="3" name="2 Conector recto"/>
        <cdr:cNvCxnSpPr/>
      </cdr:nvCxnSpPr>
      <cdr:spPr>
        <a:xfrm xmlns:a="http://schemas.openxmlformats.org/drawingml/2006/main" flipV="1">
          <a:off x="2740867" y="1574541"/>
          <a:ext cx="2585357" cy="2254899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tx1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0.39885</cdr:x>
      <cdr:y>0.3685</cdr:y>
    </cdr:from>
    <cdr:to>
      <cdr:x>0.49246</cdr:x>
      <cdr:y>0.42169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3457935" y="2317274"/>
          <a:ext cx="811570" cy="3344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1200" b="1">
              <a:effectLst/>
              <a:latin typeface="Arial" pitchFamily="34" charset="0"/>
              <a:ea typeface="+mn-ea"/>
              <a:cs typeface="Arial" pitchFamily="34" charset="0"/>
            </a:rPr>
            <a:t>11.6 %</a:t>
          </a:r>
          <a:endParaRPr lang="es-MX" sz="1200" b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9.xml><?xml version="1.0" encoding="utf-8"?>
<c:userShapes xmlns:c="http://schemas.openxmlformats.org/drawingml/2006/chart">
  <cdr:relSizeAnchor xmlns:cdr="http://schemas.openxmlformats.org/drawingml/2006/chartDrawing">
    <cdr:from>
      <cdr:x>0.53411</cdr:x>
      <cdr:y>0.10828</cdr:y>
    </cdr:from>
    <cdr:to>
      <cdr:x>0.94343</cdr:x>
      <cdr:y>0.20382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4971585" y="658232"/>
          <a:ext cx="3810000" cy="5807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200" b="1">
              <a:latin typeface="Arial" pitchFamily="34" charset="0"/>
              <a:cs typeface="Arial" pitchFamily="34" charset="0"/>
            </a:rPr>
            <a:t>De 61 UUTT, 55 tienen el certificado ISO 9001:2000  </a:t>
          </a:r>
        </a:p>
      </cdr:txBody>
    </cdr:sp>
  </cdr:relSizeAnchor>
  <cdr:relSizeAnchor xmlns:cdr="http://schemas.openxmlformats.org/drawingml/2006/chartDrawing">
    <cdr:from>
      <cdr:x>0.52018</cdr:x>
      <cdr:y>0.84663</cdr:y>
    </cdr:from>
    <cdr:to>
      <cdr:x>0.89206</cdr:x>
      <cdr:y>0.9753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4509840" y="5324005"/>
          <a:ext cx="3224086" cy="8091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200" b="1">
              <a:latin typeface="Arial" pitchFamily="34" charset="0"/>
              <a:ea typeface="+mn-ea"/>
              <a:cs typeface="Arial" pitchFamily="34" charset="0"/>
            </a:rPr>
            <a:t>De 73 UUTT, 60 tienen el certificado ISO 9001:2008  </a:t>
          </a:r>
          <a:endParaRPr lang="es-MX" sz="1200" b="1">
            <a:latin typeface="Arial" pitchFamily="34" charset="0"/>
            <a:cs typeface="Arial" pitchFamily="34" charset="0"/>
          </a:endParaRPr>
        </a:p>
        <a:p xmlns:a="http://schemas.openxmlformats.org/drawingml/2006/main">
          <a:endParaRPr lang="es-MX" sz="11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0.07814</cdr:x>
      <cdr:y>0.68314</cdr:y>
    </cdr:from>
    <cdr:to>
      <cdr:x>0.21542</cdr:x>
      <cdr:y>0.75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677740" y="4304567"/>
          <a:ext cx="1190625" cy="4212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s-MX" sz="1100"/>
        </a:p>
      </cdr:txBody>
    </cdr:sp>
  </cdr:relSizeAnchor>
  <cdr:relSizeAnchor xmlns:cdr="http://schemas.openxmlformats.org/drawingml/2006/chartDrawing">
    <cdr:from>
      <cdr:x>0.66144</cdr:x>
      <cdr:y>0.32552</cdr:y>
    </cdr:from>
    <cdr:to>
      <cdr:x>0.9257</cdr:x>
      <cdr:y>0.53168</cdr:y>
    </cdr:to>
    <cdr:sp macro="" textlink="">
      <cdr:nvSpPr>
        <cdr:cNvPr id="9" name="8 CuadroTexto"/>
        <cdr:cNvSpPr txBox="1"/>
      </cdr:nvSpPr>
      <cdr:spPr>
        <a:xfrm xmlns:a="http://schemas.openxmlformats.org/drawingml/2006/main">
          <a:off x="5734440" y="2046989"/>
          <a:ext cx="2291114" cy="12964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400" b="1">
              <a:effectLst/>
              <a:latin typeface="+mn-lt"/>
              <a:ea typeface="+mn-ea"/>
              <a:cs typeface="+mn-cs"/>
            </a:rPr>
            <a:t>El total de alumnos de TSU que presentaron</a:t>
          </a:r>
          <a:r>
            <a:rPr lang="es-MX" sz="1400" b="1" baseline="0">
              <a:effectLst/>
              <a:latin typeface="+mn-lt"/>
              <a:ea typeface="+mn-ea"/>
              <a:cs typeface="+mn-cs"/>
            </a:rPr>
            <a:t> el EXANI II en el 2006 fue de 31,125 y  44,775 en el 2010</a:t>
          </a:r>
          <a:endParaRPr lang="es-MX" sz="1400">
            <a:effectLst/>
          </a:endParaRPr>
        </a:p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MX" sz="1400">
            <a:effectLst/>
          </a:endParaRPr>
        </a:p>
        <a:p xmlns:a="http://schemas.openxmlformats.org/drawingml/2006/main">
          <a:endParaRPr lang="es-MX" sz="1100"/>
        </a:p>
      </cdr:txBody>
    </cdr:sp>
  </cdr:relSizeAnchor>
</c:userShapes>
</file>

<file path=ppt/drawings/drawing20.xml><?xml version="1.0" encoding="utf-8"?>
<c:userShapes xmlns:c="http://schemas.openxmlformats.org/drawingml/2006/chart">
  <cdr:relSizeAnchor xmlns:cdr="http://schemas.openxmlformats.org/drawingml/2006/chartDrawing">
    <cdr:from>
      <cdr:x>0.622</cdr:x>
      <cdr:y>0.19748</cdr:y>
    </cdr:from>
    <cdr:to>
      <cdr:x>0.95779</cdr:x>
      <cdr:y>0.30408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5392512" y="1241860"/>
          <a:ext cx="2911196" cy="6703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 anchor="ctr"/>
        <a:lstStyle xmlns:a="http://schemas.openxmlformats.org/drawingml/2006/main"/>
        <a:p xmlns:a="http://schemas.openxmlformats.org/drawingml/2006/main">
          <a:pPr algn="ctr"/>
          <a:r>
            <a:rPr lang="es-MX" sz="1000" b="1">
              <a:latin typeface="Arial" pitchFamily="34" charset="0"/>
              <a:cs typeface="Arial" pitchFamily="34" charset="0"/>
            </a:rPr>
            <a:t>La matrícula de</a:t>
          </a:r>
          <a:r>
            <a:rPr lang="es-MX" sz="1000" b="1" baseline="0">
              <a:latin typeface="Arial" pitchFamily="34" charset="0"/>
              <a:cs typeface="Arial" pitchFamily="34" charset="0"/>
            </a:rPr>
            <a:t> 2010 incluye</a:t>
          </a:r>
        </a:p>
        <a:p xmlns:a="http://schemas.openxmlformats.org/drawingml/2006/main">
          <a:pPr algn="ctr"/>
          <a:r>
            <a:rPr lang="es-MX" sz="1000" b="1" baseline="0">
              <a:latin typeface="Arial" pitchFamily="34" charset="0"/>
              <a:cs typeface="Arial" pitchFamily="34" charset="0"/>
            </a:rPr>
            <a:t>a los alumnos TSU y de Ingeniería y</a:t>
          </a:r>
        </a:p>
        <a:p xmlns:a="http://schemas.openxmlformats.org/drawingml/2006/main">
          <a:pPr algn="ctr"/>
          <a:r>
            <a:rPr lang="es-MX" sz="1000" b="1" baseline="0">
              <a:latin typeface="Arial" pitchFamily="34" charset="0"/>
              <a:cs typeface="Arial" pitchFamily="34" charset="0"/>
            </a:rPr>
            <a:t> Licenciatura</a:t>
          </a:r>
        </a:p>
      </cdr:txBody>
    </cdr:sp>
  </cdr:relSizeAnchor>
</c:userShapes>
</file>

<file path=ppt/drawings/drawing21.xml><?xml version="1.0" encoding="utf-8"?>
<c:userShapes xmlns:c="http://schemas.openxmlformats.org/drawingml/2006/chart">
  <cdr:relSizeAnchor xmlns:cdr="http://schemas.openxmlformats.org/drawingml/2006/chartDrawing">
    <cdr:from>
      <cdr:x>0.45771</cdr:x>
      <cdr:y>0.85511</cdr:y>
    </cdr:from>
    <cdr:to>
      <cdr:x>0.95466</cdr:x>
      <cdr:y>0.95541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3968700" y="5384699"/>
          <a:ext cx="4308979" cy="6315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000" b="1">
              <a:latin typeface="Arial" pitchFamily="34" charset="0"/>
              <a:ea typeface="+mn-ea"/>
              <a:cs typeface="Arial" pitchFamily="34" charset="0"/>
            </a:rPr>
            <a:t>De</a:t>
          </a:r>
          <a:r>
            <a:rPr lang="es-MX" sz="1000" b="1" baseline="0">
              <a:latin typeface="Arial" pitchFamily="34" charset="0"/>
              <a:ea typeface="+mn-ea"/>
              <a:cs typeface="Arial" pitchFamily="34" charset="0"/>
            </a:rPr>
            <a:t> acuerdo al Subsistema de Universidades Tecnológicas se consideran para el cálculo presupuestal de docentes que  por cada </a:t>
          </a:r>
          <a:r>
            <a:rPr lang="es-MX" sz="1100" b="1" baseline="0">
              <a:effectLst/>
              <a:latin typeface="+mn-lt"/>
              <a:ea typeface="+mn-ea"/>
              <a:cs typeface="+mn-cs"/>
            </a:rPr>
            <a:t>30 alumnos</a:t>
          </a:r>
          <a:r>
            <a:rPr lang="es-MX" sz="1000" b="1" baseline="0">
              <a:latin typeface="Arial" pitchFamily="34" charset="0"/>
              <a:ea typeface="+mn-ea"/>
              <a:cs typeface="Arial" pitchFamily="34" charset="0"/>
            </a:rPr>
            <a:t> corresponde un Profesor de Tiempo Completo  </a:t>
          </a:r>
          <a:endParaRPr lang="es-MX" sz="1100"/>
        </a:p>
      </cdr:txBody>
    </cdr:sp>
  </cdr:relSizeAnchor>
  <cdr:relSizeAnchor xmlns:cdr="http://schemas.openxmlformats.org/drawingml/2006/chartDrawing">
    <cdr:from>
      <cdr:x>0.21796</cdr:x>
      <cdr:y>0.31849</cdr:y>
    </cdr:from>
    <cdr:to>
      <cdr:x>0.60713</cdr:x>
      <cdr:y>0.40336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1889880" y="2005569"/>
          <a:ext cx="3374426" cy="5344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100" b="1">
              <a:latin typeface="Arial" pitchFamily="34" charset="0"/>
              <a:cs typeface="Arial" pitchFamily="34" charset="0"/>
            </a:rPr>
            <a:t>Total de Profesores</a:t>
          </a:r>
          <a:r>
            <a:rPr lang="es-MX" sz="1100" b="1" baseline="0">
              <a:latin typeface="Arial" pitchFamily="34" charset="0"/>
              <a:cs typeface="Arial" pitchFamily="34" charset="0"/>
            </a:rPr>
            <a:t> de Tiempo Completo: 2,237</a:t>
          </a:r>
          <a:endParaRPr lang="es-MX" sz="1100" b="1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0.30297</cdr:x>
      <cdr:y>0.70805</cdr:y>
    </cdr:from>
    <cdr:to>
      <cdr:x>0.67306</cdr:x>
      <cdr:y>0.79977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2626991" y="4458619"/>
          <a:ext cx="3208962" cy="5775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000" b="1">
              <a:latin typeface="Arial" pitchFamily="34" charset="0"/>
              <a:ea typeface="+mn-ea"/>
              <a:cs typeface="Arial" pitchFamily="34" charset="0"/>
            </a:rPr>
            <a:t>Total de Profesores</a:t>
          </a:r>
          <a:r>
            <a:rPr lang="es-MX" sz="1000" b="1" baseline="0">
              <a:latin typeface="Arial" pitchFamily="34" charset="0"/>
              <a:ea typeface="+mn-ea"/>
              <a:cs typeface="Arial" pitchFamily="34" charset="0"/>
            </a:rPr>
            <a:t> de Tiempo Completo: 2,857</a:t>
          </a:r>
          <a:endParaRPr lang="es-MX" sz="1000" b="1">
            <a:latin typeface="Arial" pitchFamily="34" charset="0"/>
            <a:ea typeface="+mn-ea"/>
            <a:cs typeface="Arial" pitchFamily="34" charset="0"/>
          </a:endParaRPr>
        </a:p>
        <a:p xmlns:a="http://schemas.openxmlformats.org/drawingml/2006/main">
          <a:endParaRPr lang="es-MX" sz="1200"/>
        </a:p>
      </cdr:txBody>
    </cdr:sp>
  </cdr:relSizeAnchor>
  <cdr:relSizeAnchor xmlns:cdr="http://schemas.openxmlformats.org/drawingml/2006/chartDrawing">
    <cdr:from>
      <cdr:x>0.47864</cdr:x>
      <cdr:y>0.46459</cdr:y>
    </cdr:from>
    <cdr:to>
      <cdr:x>0.96687</cdr:x>
      <cdr:y>0.60144</cdr:y>
    </cdr:to>
    <cdr:sp macro="" textlink="">
      <cdr:nvSpPr>
        <cdr:cNvPr id="5" name="4 CuadroTexto"/>
        <cdr:cNvSpPr txBox="1"/>
      </cdr:nvSpPr>
      <cdr:spPr>
        <a:xfrm xmlns:a="http://schemas.openxmlformats.org/drawingml/2006/main">
          <a:off x="4150179" y="2925536"/>
          <a:ext cx="4233333" cy="8617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100" b="1">
              <a:effectLst/>
              <a:latin typeface="+mn-lt"/>
              <a:ea typeface="+mn-ea"/>
              <a:cs typeface="+mn-cs"/>
            </a:rPr>
            <a:t>De</a:t>
          </a:r>
          <a:r>
            <a:rPr lang="es-MX" sz="1100" b="1" baseline="0">
              <a:effectLst/>
              <a:latin typeface="+mn-lt"/>
              <a:ea typeface="+mn-ea"/>
              <a:cs typeface="+mn-cs"/>
            </a:rPr>
            <a:t> acuerdo al Subsistema de Universidades Tecnológicas se consideran para el cálculo presupuestal de docentes que  por cada 25 alumnos corresponde un Profesor de Tiempo Completo  </a:t>
          </a:r>
          <a:endParaRPr lang="es-MX">
            <a:effectLst/>
          </a:endParaRPr>
        </a:p>
        <a:p xmlns:a="http://schemas.openxmlformats.org/drawingml/2006/main">
          <a:endParaRPr lang="es-MX" sz="1100"/>
        </a:p>
      </cdr:txBody>
    </cdr:sp>
  </cdr:relSizeAnchor>
</c:userShapes>
</file>

<file path=ppt/drawings/drawing22.xml><?xml version="1.0" encoding="utf-8"?>
<c:userShapes xmlns:c="http://schemas.openxmlformats.org/drawingml/2006/chart">
  <cdr:relSizeAnchor xmlns:cdr="http://schemas.openxmlformats.org/drawingml/2006/chartDrawing">
    <cdr:from>
      <cdr:x>0.05324</cdr:x>
      <cdr:y>0.13248</cdr:y>
    </cdr:from>
    <cdr:to>
      <cdr:x>0.34276</cdr:x>
      <cdr:y>0.26624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495610" y="805366"/>
          <a:ext cx="2694878" cy="8131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900" b="1">
              <a:latin typeface="Arial" pitchFamily="34" charset="0"/>
              <a:cs typeface="Arial" pitchFamily="34" charset="0"/>
            </a:rPr>
            <a:t>Total de Programas Educativos Evaluables: 372</a:t>
          </a:r>
        </a:p>
        <a:p xmlns:a="http://schemas.openxmlformats.org/drawingml/2006/main">
          <a:r>
            <a:rPr lang="es-MX" sz="900" b="1">
              <a:latin typeface="Arial" pitchFamily="34" charset="0"/>
              <a:cs typeface="Arial" pitchFamily="34" charset="0"/>
            </a:rPr>
            <a:t>Total de Programas Educativos Evaluados por CIEES: 218</a:t>
          </a:r>
        </a:p>
      </cdr:txBody>
    </cdr:sp>
  </cdr:relSizeAnchor>
  <cdr:relSizeAnchor xmlns:cdr="http://schemas.openxmlformats.org/drawingml/2006/chartDrawing">
    <cdr:from>
      <cdr:x>0.73026</cdr:x>
      <cdr:y>0.85899</cdr:y>
    </cdr:from>
    <cdr:to>
      <cdr:x>0.96456</cdr:x>
      <cdr:y>0.96378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6325576" y="5405643"/>
          <a:ext cx="2029517" cy="659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s-MX" sz="900" b="1">
              <a:latin typeface="Arial" pitchFamily="34" charset="0"/>
              <a:ea typeface="+mn-ea"/>
              <a:cs typeface="Arial" pitchFamily="34" charset="0"/>
            </a:rPr>
            <a:t>Total de Programas Educativos Evaluables: 601</a:t>
          </a:r>
        </a:p>
        <a:p xmlns:a="http://schemas.openxmlformats.org/drawingml/2006/main">
          <a:pPr marL="0" indent="0"/>
          <a:r>
            <a:rPr lang="es-MX" sz="900" b="1">
              <a:latin typeface="Arial" pitchFamily="34" charset="0"/>
              <a:ea typeface="+mn-ea"/>
              <a:cs typeface="Arial" pitchFamily="34" charset="0"/>
            </a:rPr>
            <a:t>Total de Programas Educativos Evaluados por CIEES: 540</a:t>
          </a:r>
        </a:p>
      </cdr:txBody>
    </cdr:sp>
  </cdr:relSizeAnchor>
</c:userShapes>
</file>

<file path=ppt/drawings/drawing23.xml><?xml version="1.0" encoding="utf-8"?>
<c:userShapes xmlns:c="http://schemas.openxmlformats.org/drawingml/2006/chart">
  <cdr:relSizeAnchor xmlns:cdr="http://schemas.openxmlformats.org/drawingml/2006/chartDrawing">
    <cdr:from>
      <cdr:x>0.15651</cdr:x>
      <cdr:y>0.18095</cdr:y>
    </cdr:from>
    <cdr:to>
      <cdr:x>0.44603</cdr:x>
      <cdr:y>0.31471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1356925" y="1137893"/>
          <a:ext cx="2510049" cy="8411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900" b="1">
              <a:latin typeface="Arial" pitchFamily="34" charset="0"/>
              <a:cs typeface="Arial" pitchFamily="34" charset="0"/>
            </a:rPr>
            <a:t>Total de Matrícula de Programas Educativos Evaluables: 65,516</a:t>
          </a:r>
        </a:p>
        <a:p xmlns:a="http://schemas.openxmlformats.org/drawingml/2006/main">
          <a:r>
            <a:rPr lang="es-MX" sz="900" b="1">
              <a:latin typeface="Arial" pitchFamily="34" charset="0"/>
              <a:cs typeface="Arial" pitchFamily="34" charset="0"/>
            </a:rPr>
            <a:t>Total de Programas Educativos Evaluados por CIEES: 46,112</a:t>
          </a:r>
        </a:p>
      </cdr:txBody>
    </cdr:sp>
  </cdr:relSizeAnchor>
  <cdr:relSizeAnchor xmlns:cdr="http://schemas.openxmlformats.org/drawingml/2006/chartDrawing">
    <cdr:from>
      <cdr:x>0.76021</cdr:x>
      <cdr:y>0.5362</cdr:y>
    </cdr:from>
    <cdr:to>
      <cdr:x>0.9767</cdr:x>
      <cdr:y>0.70433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6590760" y="3371850"/>
          <a:ext cx="1876965" cy="10572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s-MX" sz="900" b="1">
              <a:latin typeface="Arial" pitchFamily="34" charset="0"/>
              <a:ea typeface="+mn-ea"/>
              <a:cs typeface="Arial" pitchFamily="34" charset="0"/>
            </a:rPr>
            <a:t>Total de Matrícula de Programas Educativos Evaluables: 85,630</a:t>
          </a:r>
        </a:p>
        <a:p xmlns:a="http://schemas.openxmlformats.org/drawingml/2006/main">
          <a:pPr marL="0" indent="0"/>
          <a:r>
            <a:rPr lang="es-MX" sz="900" b="1">
              <a:latin typeface="Arial" pitchFamily="34" charset="0"/>
              <a:ea typeface="+mn-ea"/>
              <a:cs typeface="Arial" pitchFamily="34" charset="0"/>
            </a:rPr>
            <a:t>Total de Programas Educativos Evaluados por CIEES: 77,560</a:t>
          </a:r>
        </a:p>
      </cdr:txBody>
    </cdr:sp>
  </cdr:relSizeAnchor>
</c:userShapes>
</file>

<file path=ppt/drawings/drawing24.xml><?xml version="1.0" encoding="utf-8"?>
<c:userShapes xmlns:c="http://schemas.openxmlformats.org/drawingml/2006/chart">
  <cdr:relSizeAnchor xmlns:cdr="http://schemas.openxmlformats.org/drawingml/2006/chartDrawing">
    <cdr:from>
      <cdr:x>0.13294</cdr:x>
      <cdr:y>0.53922</cdr:y>
    </cdr:from>
    <cdr:to>
      <cdr:x>0.18787</cdr:x>
      <cdr:y>0.58618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1152519" y="3390872"/>
          <a:ext cx="476226" cy="2953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100" b="1" i="0" baseline="0">
              <a:latin typeface="Arial" pitchFamily="34" charset="0"/>
            </a:rPr>
            <a:t>186</a:t>
          </a:r>
        </a:p>
      </cdr:txBody>
    </cdr:sp>
  </cdr:relSizeAnchor>
  <cdr:relSizeAnchor xmlns:cdr="http://schemas.openxmlformats.org/drawingml/2006/chartDrawing">
    <cdr:from>
      <cdr:x>0.22962</cdr:x>
      <cdr:y>0.4847</cdr:y>
    </cdr:from>
    <cdr:to>
      <cdr:x>0.28455</cdr:x>
      <cdr:y>0.55438</cdr:y>
    </cdr:to>
    <cdr:sp macro="" textlink="">
      <cdr:nvSpPr>
        <cdr:cNvPr id="5" name="4 CuadroTexto"/>
        <cdr:cNvSpPr txBox="1"/>
      </cdr:nvSpPr>
      <cdr:spPr>
        <a:xfrm xmlns:a="http://schemas.openxmlformats.org/drawingml/2006/main">
          <a:off x="1990717" y="3047989"/>
          <a:ext cx="476226" cy="4381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100" b="1" i="0" baseline="0">
              <a:latin typeface="Arial" pitchFamily="34" charset="0"/>
            </a:rPr>
            <a:t>520</a:t>
          </a:r>
        </a:p>
      </cdr:txBody>
    </cdr:sp>
  </cdr:relSizeAnchor>
  <cdr:relSizeAnchor xmlns:cdr="http://schemas.openxmlformats.org/drawingml/2006/chartDrawing">
    <cdr:from>
      <cdr:x>0.412</cdr:x>
      <cdr:y>0.82853</cdr:y>
    </cdr:from>
    <cdr:to>
      <cdr:x>0.46253</cdr:x>
      <cdr:y>0.88155</cdr:y>
    </cdr:to>
    <cdr:sp macro="" textlink="">
      <cdr:nvSpPr>
        <cdr:cNvPr id="6" name="5 CuadroTexto"/>
        <cdr:cNvSpPr txBox="1"/>
      </cdr:nvSpPr>
      <cdr:spPr>
        <a:xfrm xmlns:a="http://schemas.openxmlformats.org/drawingml/2006/main">
          <a:off x="3571914" y="5210147"/>
          <a:ext cx="438080" cy="3334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100" b="1" i="0" baseline="0">
              <a:latin typeface="Arial" pitchFamily="34" charset="0"/>
            </a:rPr>
            <a:t>32</a:t>
          </a:r>
        </a:p>
      </cdr:txBody>
    </cdr:sp>
  </cdr:relSizeAnchor>
  <cdr:relSizeAnchor xmlns:cdr="http://schemas.openxmlformats.org/drawingml/2006/chartDrawing">
    <cdr:from>
      <cdr:x>0.51197</cdr:x>
      <cdr:y>0.86791</cdr:y>
    </cdr:from>
    <cdr:to>
      <cdr:x>0.56141</cdr:x>
      <cdr:y>0.91638</cdr:y>
    </cdr:to>
    <cdr:sp macro="" textlink="">
      <cdr:nvSpPr>
        <cdr:cNvPr id="7" name="6 CuadroTexto"/>
        <cdr:cNvSpPr txBox="1"/>
      </cdr:nvSpPr>
      <cdr:spPr>
        <a:xfrm xmlns:a="http://schemas.openxmlformats.org/drawingml/2006/main">
          <a:off x="4438635" y="5457823"/>
          <a:ext cx="428630" cy="3048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100" b="1" i="0" baseline="0">
              <a:latin typeface="Arial" pitchFamily="34" charset="0"/>
            </a:rPr>
            <a:t>20</a:t>
          </a:r>
        </a:p>
      </cdr:txBody>
    </cdr:sp>
  </cdr:relSizeAnchor>
  <cdr:relSizeAnchor xmlns:cdr="http://schemas.openxmlformats.org/drawingml/2006/chartDrawing">
    <cdr:from>
      <cdr:x>0.69874</cdr:x>
      <cdr:y>0.89669</cdr:y>
    </cdr:from>
    <cdr:to>
      <cdr:x>0.7328</cdr:x>
      <cdr:y>0.93911</cdr:y>
    </cdr:to>
    <cdr:sp macro="" textlink="">
      <cdr:nvSpPr>
        <cdr:cNvPr id="8" name="7 CuadroTexto"/>
        <cdr:cNvSpPr txBox="1"/>
      </cdr:nvSpPr>
      <cdr:spPr>
        <a:xfrm xmlns:a="http://schemas.openxmlformats.org/drawingml/2006/main">
          <a:off x="6057900" y="5638800"/>
          <a:ext cx="295275" cy="266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200" b="1" i="0" baseline="0">
              <a:latin typeface="Arial" pitchFamily="34" charset="0"/>
            </a:rPr>
            <a:t>0</a:t>
          </a:r>
        </a:p>
      </cdr:txBody>
    </cdr:sp>
  </cdr:relSizeAnchor>
  <cdr:relSizeAnchor xmlns:cdr="http://schemas.openxmlformats.org/drawingml/2006/chartDrawing">
    <cdr:from>
      <cdr:x>0.78663</cdr:x>
      <cdr:y>0.89518</cdr:y>
    </cdr:from>
    <cdr:to>
      <cdr:x>0.83278</cdr:x>
      <cdr:y>0.92699</cdr:y>
    </cdr:to>
    <cdr:sp macro="" textlink="">
      <cdr:nvSpPr>
        <cdr:cNvPr id="9" name="8 CuadroTexto"/>
        <cdr:cNvSpPr txBox="1"/>
      </cdr:nvSpPr>
      <cdr:spPr>
        <a:xfrm xmlns:a="http://schemas.openxmlformats.org/drawingml/2006/main">
          <a:off x="6819866" y="5629284"/>
          <a:ext cx="400107" cy="2000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1200" b="1" i="0" baseline="0">
              <a:latin typeface="Arial" pitchFamily="34" charset="0"/>
            </a:rPr>
            <a:t>0</a:t>
          </a:r>
        </a:p>
      </cdr:txBody>
    </cdr:sp>
  </cdr:relSizeAnchor>
  <cdr:relSizeAnchor xmlns:cdr="http://schemas.openxmlformats.org/drawingml/2006/chartDrawing">
    <cdr:from>
      <cdr:x>0.40211</cdr:x>
      <cdr:y>0.90881</cdr:y>
    </cdr:from>
    <cdr:to>
      <cdr:x>0.50099</cdr:x>
      <cdr:y>0.95122</cdr:y>
    </cdr:to>
    <cdr:sp macro="" textlink="">
      <cdr:nvSpPr>
        <cdr:cNvPr id="10" name="9 CuadroTexto"/>
        <cdr:cNvSpPr txBox="1"/>
      </cdr:nvSpPr>
      <cdr:spPr>
        <a:xfrm xmlns:a="http://schemas.openxmlformats.org/drawingml/2006/main">
          <a:off x="3486179" y="5714993"/>
          <a:ext cx="857260" cy="2666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1100" baseline="0">
              <a:latin typeface="Arial Black" pitchFamily="34" charset="0"/>
            </a:rPr>
            <a:t>NIVEL</a:t>
          </a:r>
        </a:p>
      </cdr:txBody>
    </cdr:sp>
  </cdr:relSizeAnchor>
</c:userShapes>
</file>

<file path=ppt/drawings/drawing25.xml><?xml version="1.0" encoding="utf-8"?>
<c:userShapes xmlns:c="http://schemas.openxmlformats.org/drawingml/2006/chart">
  <cdr:relSizeAnchor xmlns:cdr="http://schemas.openxmlformats.org/drawingml/2006/chartDrawing">
    <cdr:from>
      <cdr:x>0.11316</cdr:x>
      <cdr:y>0.52862</cdr:y>
    </cdr:from>
    <cdr:to>
      <cdr:x>0.19446</cdr:x>
      <cdr:y>0.57558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981077" y="3324201"/>
          <a:ext cx="704848" cy="2953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100" b="1" i="0" baseline="0">
              <a:latin typeface="Arial" pitchFamily="34" charset="0"/>
            </a:rPr>
            <a:t>39,650</a:t>
          </a:r>
        </a:p>
      </cdr:txBody>
    </cdr:sp>
  </cdr:relSizeAnchor>
  <cdr:relSizeAnchor xmlns:cdr="http://schemas.openxmlformats.org/drawingml/2006/chartDrawing">
    <cdr:from>
      <cdr:x>0.21754</cdr:x>
      <cdr:y>0.4847</cdr:y>
    </cdr:from>
    <cdr:to>
      <cdr:x>0.29225</cdr:x>
      <cdr:y>0.55437</cdr:y>
    </cdr:to>
    <cdr:sp macro="" textlink="">
      <cdr:nvSpPr>
        <cdr:cNvPr id="5" name="4 CuadroTexto"/>
        <cdr:cNvSpPr txBox="1"/>
      </cdr:nvSpPr>
      <cdr:spPr>
        <a:xfrm xmlns:a="http://schemas.openxmlformats.org/drawingml/2006/main">
          <a:off x="1885978" y="3048021"/>
          <a:ext cx="647713" cy="4381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100" b="1" i="0" baseline="0">
              <a:latin typeface="Arial" pitchFamily="34" charset="0"/>
            </a:rPr>
            <a:t>75,011</a:t>
          </a:r>
        </a:p>
      </cdr:txBody>
    </cdr:sp>
  </cdr:relSizeAnchor>
  <cdr:relSizeAnchor xmlns:cdr="http://schemas.openxmlformats.org/drawingml/2006/chartDrawing">
    <cdr:from>
      <cdr:x>0.39552</cdr:x>
      <cdr:y>0.84368</cdr:y>
    </cdr:from>
    <cdr:to>
      <cdr:x>0.47572</cdr:x>
      <cdr:y>0.89669</cdr:y>
    </cdr:to>
    <cdr:sp macro="" textlink="">
      <cdr:nvSpPr>
        <cdr:cNvPr id="6" name="5 CuadroTexto"/>
        <cdr:cNvSpPr txBox="1"/>
      </cdr:nvSpPr>
      <cdr:spPr>
        <a:xfrm xmlns:a="http://schemas.openxmlformats.org/drawingml/2006/main">
          <a:off x="3429021" y="5305405"/>
          <a:ext cx="695309" cy="3333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1100" b="1" i="0" baseline="0">
              <a:latin typeface="Arial" pitchFamily="34" charset="0"/>
            </a:rPr>
            <a:t>6,462</a:t>
          </a:r>
        </a:p>
      </cdr:txBody>
    </cdr:sp>
  </cdr:relSizeAnchor>
  <cdr:relSizeAnchor xmlns:cdr="http://schemas.openxmlformats.org/drawingml/2006/chartDrawing">
    <cdr:from>
      <cdr:x>0.50868</cdr:x>
      <cdr:y>0.88154</cdr:y>
    </cdr:from>
    <cdr:to>
      <cdr:x>0.58229</cdr:x>
      <cdr:y>0.93001</cdr:y>
    </cdr:to>
    <cdr:sp macro="" textlink="">
      <cdr:nvSpPr>
        <cdr:cNvPr id="7" name="6 CuadroTexto"/>
        <cdr:cNvSpPr txBox="1"/>
      </cdr:nvSpPr>
      <cdr:spPr>
        <a:xfrm xmlns:a="http://schemas.openxmlformats.org/drawingml/2006/main">
          <a:off x="4410102" y="5543511"/>
          <a:ext cx="638176" cy="3048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100" b="1" i="0" baseline="0">
              <a:latin typeface="Arial" pitchFamily="34" charset="0"/>
            </a:rPr>
            <a:t>2,549</a:t>
          </a:r>
        </a:p>
      </cdr:txBody>
    </cdr:sp>
  </cdr:relSizeAnchor>
  <cdr:relSizeAnchor xmlns:cdr="http://schemas.openxmlformats.org/drawingml/2006/chartDrawing">
    <cdr:from>
      <cdr:x>0.70315</cdr:x>
      <cdr:y>0.90275</cdr:y>
    </cdr:from>
    <cdr:to>
      <cdr:x>0.74819</cdr:x>
      <cdr:y>0.93607</cdr:y>
    </cdr:to>
    <cdr:sp macro="" textlink="">
      <cdr:nvSpPr>
        <cdr:cNvPr id="8" name="7 CuadroTexto"/>
        <cdr:cNvSpPr txBox="1"/>
      </cdr:nvSpPr>
      <cdr:spPr>
        <a:xfrm xmlns:a="http://schemas.openxmlformats.org/drawingml/2006/main">
          <a:off x="6096065" y="5676885"/>
          <a:ext cx="390483" cy="2095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200" b="1" i="0" baseline="0">
              <a:latin typeface="Arial" pitchFamily="34" charset="0"/>
            </a:rPr>
            <a:t>0</a:t>
          </a:r>
        </a:p>
      </cdr:txBody>
    </cdr:sp>
  </cdr:relSizeAnchor>
  <cdr:relSizeAnchor xmlns:cdr="http://schemas.openxmlformats.org/drawingml/2006/chartDrawing">
    <cdr:from>
      <cdr:x>0.8108</cdr:x>
      <cdr:y>0.90124</cdr:y>
    </cdr:from>
    <cdr:to>
      <cdr:x>0.85695</cdr:x>
      <cdr:y>0.93305</cdr:y>
    </cdr:to>
    <cdr:sp macro="" textlink="">
      <cdr:nvSpPr>
        <cdr:cNvPr id="9" name="8 CuadroTexto"/>
        <cdr:cNvSpPr txBox="1"/>
      </cdr:nvSpPr>
      <cdr:spPr>
        <a:xfrm xmlns:a="http://schemas.openxmlformats.org/drawingml/2006/main">
          <a:off x="7029418" y="5667383"/>
          <a:ext cx="400107" cy="2000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200" b="1" i="0" baseline="0">
              <a:latin typeface="Arial" pitchFamily="34" charset="0"/>
            </a:rPr>
            <a:t>0</a:t>
          </a:r>
        </a:p>
      </cdr:txBody>
    </cdr:sp>
  </cdr:relSizeAnchor>
  <cdr:relSizeAnchor xmlns:cdr="http://schemas.openxmlformats.org/drawingml/2006/chartDrawing">
    <cdr:from>
      <cdr:x>0.412</cdr:x>
      <cdr:y>0.91032</cdr:y>
    </cdr:from>
    <cdr:to>
      <cdr:x>0.51088</cdr:x>
      <cdr:y>0.95273</cdr:y>
    </cdr:to>
    <cdr:sp macro="" textlink="">
      <cdr:nvSpPr>
        <cdr:cNvPr id="10" name="9 CuadroTexto"/>
        <cdr:cNvSpPr txBox="1"/>
      </cdr:nvSpPr>
      <cdr:spPr>
        <a:xfrm xmlns:a="http://schemas.openxmlformats.org/drawingml/2006/main">
          <a:off x="3571904" y="5724518"/>
          <a:ext cx="857260" cy="2666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1000" baseline="0">
              <a:latin typeface="Arial Black" pitchFamily="34" charset="0"/>
            </a:rPr>
            <a:t>NIVEL</a:t>
          </a:r>
        </a:p>
      </cdr:txBody>
    </cdr:sp>
  </cdr:relSizeAnchor>
</c:userShapes>
</file>

<file path=ppt/drawings/drawing26.xml><?xml version="1.0" encoding="utf-8"?>
<c:userShapes xmlns:c="http://schemas.openxmlformats.org/drawingml/2006/chart">
  <cdr:relSizeAnchor xmlns:cdr="http://schemas.openxmlformats.org/drawingml/2006/chartDrawing">
    <cdr:from>
      <cdr:x>0.11073</cdr:x>
      <cdr:y>0.43895</cdr:y>
    </cdr:from>
    <cdr:to>
      <cdr:x>0.3722</cdr:x>
      <cdr:y>0.61118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960029" y="2760306"/>
          <a:ext cx="2266808" cy="10830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r>
            <a:rPr lang="es-MX" sz="1100" b="1">
              <a:latin typeface="+mn-lt"/>
              <a:ea typeface="+mn-ea"/>
              <a:cs typeface="+mn-cs"/>
            </a:rPr>
            <a:t>Total de Programas Educativos Acreditables: 372</a:t>
          </a:r>
          <a:endParaRPr lang="es-MX"/>
        </a:p>
        <a:p xmlns:a="http://schemas.openxmlformats.org/drawingml/2006/main">
          <a:r>
            <a:rPr lang="es-MX" sz="1100" b="1">
              <a:latin typeface="+mn-lt"/>
              <a:ea typeface="+mn-ea"/>
              <a:cs typeface="+mn-cs"/>
            </a:rPr>
            <a:t>Total de Programas Educativos Acreditados: 45</a:t>
          </a:r>
          <a:endParaRPr lang="es-MX"/>
        </a:p>
        <a:p xmlns:a="http://schemas.openxmlformats.org/drawingml/2006/main">
          <a:endParaRPr lang="es-MX" sz="1100"/>
        </a:p>
      </cdr:txBody>
    </cdr:sp>
  </cdr:relSizeAnchor>
  <cdr:relSizeAnchor xmlns:cdr="http://schemas.openxmlformats.org/drawingml/2006/chartDrawing">
    <cdr:from>
      <cdr:x>0.40258</cdr:x>
      <cdr:y>0.23267</cdr:y>
    </cdr:from>
    <cdr:to>
      <cdr:x>0.59112</cdr:x>
      <cdr:y>0.48625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3490223" y="1463109"/>
          <a:ext cx="1634584" cy="15946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100" b="1">
              <a:latin typeface="+mn-lt"/>
              <a:ea typeface="+mn-ea"/>
              <a:cs typeface="+mn-cs"/>
            </a:rPr>
            <a:t>Total de Programas Educativos Acreditables: 601</a:t>
          </a:r>
          <a:endParaRPr lang="es-MX" sz="1100">
            <a:latin typeface="+mn-lt"/>
            <a:ea typeface="+mn-ea"/>
            <a:cs typeface="+mn-cs"/>
          </a:endParaRPr>
        </a:p>
        <a:p xmlns:a="http://schemas.openxmlformats.org/drawingml/2006/main">
          <a:r>
            <a:rPr lang="es-MX" sz="1100" b="1">
              <a:latin typeface="+mn-lt"/>
              <a:ea typeface="+mn-ea"/>
              <a:cs typeface="+mn-cs"/>
            </a:rPr>
            <a:t>Total de Programas Educativos Acreditados: 341</a:t>
          </a:r>
          <a:endParaRPr lang="es-MX" sz="1100">
            <a:latin typeface="+mn-lt"/>
            <a:ea typeface="+mn-ea"/>
            <a:cs typeface="+mn-cs"/>
          </a:endParaRPr>
        </a:p>
        <a:p xmlns:a="http://schemas.openxmlformats.org/drawingml/2006/main">
          <a:endParaRPr lang="es-MX" sz="1100"/>
        </a:p>
      </cdr:txBody>
    </cdr:sp>
  </cdr:relSizeAnchor>
</c:userShapes>
</file>

<file path=ppt/drawings/drawing27.xml><?xml version="1.0" encoding="utf-8"?>
<c:userShapes xmlns:c="http://schemas.openxmlformats.org/drawingml/2006/chart">
  <cdr:relSizeAnchor xmlns:cdr="http://schemas.openxmlformats.org/drawingml/2006/chartDrawing">
    <cdr:from>
      <cdr:x>0.50112</cdr:x>
      <cdr:y>0.4204</cdr:y>
    </cdr:from>
    <cdr:to>
      <cdr:x>0.60659</cdr:x>
      <cdr:y>0.56581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4344566" y="264367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s-MX" sz="1100"/>
        </a:p>
      </cdr:txBody>
    </cdr:sp>
  </cdr:relSizeAnchor>
  <cdr:relSizeAnchor xmlns:cdr="http://schemas.openxmlformats.org/drawingml/2006/chartDrawing">
    <cdr:from>
      <cdr:x>0.4843</cdr:x>
      <cdr:y>0.4544</cdr:y>
    </cdr:from>
    <cdr:to>
      <cdr:x>0.57848</cdr:x>
      <cdr:y>0.54405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4198776" y="2857500"/>
          <a:ext cx="816428" cy="5637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200" b="1" i="0" baseline="0">
              <a:latin typeface="Arial" pitchFamily="34" charset="0"/>
            </a:rPr>
            <a:t>53,640</a:t>
          </a:r>
        </a:p>
      </cdr:txBody>
    </cdr:sp>
  </cdr:relSizeAnchor>
  <cdr:relSizeAnchor xmlns:cdr="http://schemas.openxmlformats.org/drawingml/2006/chartDrawing">
    <cdr:from>
      <cdr:x>0.26794</cdr:x>
      <cdr:y>0.78825</cdr:y>
    </cdr:from>
    <cdr:to>
      <cdr:x>0.38565</cdr:x>
      <cdr:y>0.83617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2322934" y="4956886"/>
          <a:ext cx="1020536" cy="3013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200" b="1" i="0" baseline="0">
              <a:latin typeface="Arial" pitchFamily="34" charset="0"/>
            </a:rPr>
            <a:t>10,372</a:t>
          </a:r>
        </a:p>
      </cdr:txBody>
    </cdr:sp>
  </cdr:relSizeAnchor>
</c:userShapes>
</file>

<file path=ppt/drawings/drawing28.xml><?xml version="1.0" encoding="utf-8"?>
<c:userShapes xmlns:c="http://schemas.openxmlformats.org/drawingml/2006/chart">
  <cdr:relSizeAnchor xmlns:cdr="http://schemas.openxmlformats.org/drawingml/2006/chartDrawing">
    <cdr:from>
      <cdr:x>0.62444</cdr:x>
      <cdr:y>0.39876</cdr:y>
    </cdr:from>
    <cdr:to>
      <cdr:x>0.70404</cdr:x>
      <cdr:y>0.44204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5413699" y="2507602"/>
          <a:ext cx="690077" cy="2721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1200" b="1" i="0" baseline="0">
              <a:latin typeface="Arial" pitchFamily="34" charset="0"/>
            </a:rPr>
            <a:t>185</a:t>
          </a:r>
        </a:p>
      </cdr:txBody>
    </cdr:sp>
  </cdr:relSizeAnchor>
  <cdr:relSizeAnchor xmlns:cdr="http://schemas.openxmlformats.org/drawingml/2006/chartDrawing">
    <cdr:from>
      <cdr:x>0.21637</cdr:x>
      <cdr:y>0.42504</cdr:y>
    </cdr:from>
    <cdr:to>
      <cdr:x>0.32063</cdr:x>
      <cdr:y>0.5085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1875842" y="2672832"/>
          <a:ext cx="903903" cy="5248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1200" b="1" i="0" baseline="0">
              <a:latin typeface="Arial" pitchFamily="34" charset="0"/>
            </a:rPr>
            <a:t>109</a:t>
          </a:r>
        </a:p>
      </cdr:txBody>
    </cdr:sp>
  </cdr:relSizeAnchor>
  <cdr:relSizeAnchor xmlns:cdr="http://schemas.openxmlformats.org/drawingml/2006/chartDrawing">
    <cdr:from>
      <cdr:x>0.36211</cdr:x>
      <cdr:y>0.25966</cdr:y>
    </cdr:from>
    <cdr:to>
      <cdr:x>0.43946</cdr:x>
      <cdr:y>0.31685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3139362" y="1632857"/>
          <a:ext cx="670638" cy="3596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1200" b="1" i="0" baseline="0">
              <a:latin typeface="Arial" pitchFamily="34" charset="0"/>
            </a:rPr>
            <a:t>38</a:t>
          </a:r>
        </a:p>
      </cdr:txBody>
    </cdr:sp>
  </cdr:relSizeAnchor>
  <cdr:relSizeAnchor xmlns:cdr="http://schemas.openxmlformats.org/drawingml/2006/chartDrawing">
    <cdr:from>
      <cdr:x>0.44395</cdr:x>
      <cdr:y>0.21793</cdr:y>
    </cdr:from>
    <cdr:to>
      <cdr:x>0.47085</cdr:x>
      <cdr:y>0.26275</cdr:y>
    </cdr:to>
    <cdr:sp macro="" textlink="">
      <cdr:nvSpPr>
        <cdr:cNvPr id="5" name="4 CuadroTexto"/>
        <cdr:cNvSpPr txBox="1"/>
      </cdr:nvSpPr>
      <cdr:spPr>
        <a:xfrm xmlns:a="http://schemas.openxmlformats.org/drawingml/2006/main">
          <a:off x="3848901" y="1370458"/>
          <a:ext cx="233214" cy="2818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1200" b="1" i="0" baseline="0">
              <a:latin typeface="Arial" pitchFamily="34" charset="0"/>
            </a:rPr>
            <a:t>5</a:t>
          </a:r>
        </a:p>
      </cdr:txBody>
    </cdr:sp>
  </cdr:relSizeAnchor>
  <cdr:relSizeAnchor xmlns:cdr="http://schemas.openxmlformats.org/drawingml/2006/chartDrawing">
    <cdr:from>
      <cdr:x>0.47421</cdr:x>
      <cdr:y>0.20402</cdr:y>
    </cdr:from>
    <cdr:to>
      <cdr:x>0.49663</cdr:x>
      <cdr:y>0.23957</cdr:y>
    </cdr:to>
    <cdr:sp macro="" textlink="">
      <cdr:nvSpPr>
        <cdr:cNvPr id="6" name="5 CuadroTexto"/>
        <cdr:cNvSpPr txBox="1"/>
      </cdr:nvSpPr>
      <cdr:spPr>
        <a:xfrm xmlns:a="http://schemas.openxmlformats.org/drawingml/2006/main">
          <a:off x="4111274" y="1282943"/>
          <a:ext cx="194375" cy="2235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1200" b="1" i="0" baseline="0">
              <a:latin typeface="Arial" pitchFamily="34" charset="0"/>
            </a:rPr>
            <a:t>4</a:t>
          </a:r>
        </a:p>
      </cdr:txBody>
    </cdr:sp>
  </cdr:relSizeAnchor>
</c:userShapes>
</file>

<file path=ppt/drawings/drawing29.xml><?xml version="1.0" encoding="utf-8"?>
<c:userShapes xmlns:c="http://schemas.openxmlformats.org/drawingml/2006/chart">
  <cdr:relSizeAnchor xmlns:cdr="http://schemas.openxmlformats.org/drawingml/2006/chartDrawing">
    <cdr:from>
      <cdr:x>0.55265</cdr:x>
      <cdr:y>0.20361</cdr:y>
    </cdr:from>
    <cdr:to>
      <cdr:x>0.92502</cdr:x>
      <cdr:y>0.61909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4791937" y="1282126"/>
          <a:ext cx="3228717" cy="26163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es-MX" sz="1100" b="1">
              <a:latin typeface="Arial" pitchFamily="34" charset="0"/>
              <a:cs typeface="Arial" pitchFamily="34" charset="0"/>
            </a:rPr>
            <a:t>El total de acciones realizadas</a:t>
          </a:r>
          <a:r>
            <a:rPr lang="es-MX" sz="1100" b="1" baseline="0">
              <a:latin typeface="Arial" pitchFamily="34" charset="0"/>
              <a:cs typeface="Arial" pitchFamily="34" charset="0"/>
            </a:rPr>
            <a:t> por las universidades para la preparación de los docentes en la aplicación de los enfoques centrados en el aprendizaje fue de 1,129.</a:t>
          </a:r>
        </a:p>
        <a:p xmlns:a="http://schemas.openxmlformats.org/drawingml/2006/main">
          <a:pPr algn="l"/>
          <a:endParaRPr lang="es-MX" sz="1100" b="1" baseline="0">
            <a:latin typeface="Arial" pitchFamily="34" charset="0"/>
            <a:cs typeface="Arial" pitchFamily="34" charset="0"/>
          </a:endParaRPr>
        </a:p>
        <a:p xmlns:a="http://schemas.openxmlformats.org/drawingml/2006/main">
          <a:pPr algn="l"/>
          <a:r>
            <a:rPr lang="es-MX" sz="1100" b="1" baseline="0">
              <a:latin typeface="Arial" pitchFamily="34" charset="0"/>
              <a:cs typeface="Arial" pitchFamily="34" charset="0"/>
            </a:rPr>
            <a:t>66 Universidades tecnológicas realizarón algún tipo de actividad relacionada con la aplicación de los enfoques centrados en el aprendizaje.</a:t>
          </a:r>
        </a:p>
        <a:p xmlns:a="http://schemas.openxmlformats.org/drawingml/2006/main">
          <a:pPr algn="l"/>
          <a:endParaRPr lang="es-MX" sz="1100" b="1" baseline="0">
            <a:latin typeface="Arial" pitchFamily="34" charset="0"/>
            <a:cs typeface="Arial" pitchFamily="34" charset="0"/>
          </a:endParaRPr>
        </a:p>
        <a:p xmlns:a="http://schemas.openxmlformats.org/drawingml/2006/main">
          <a:pPr algn="l"/>
          <a:r>
            <a:rPr lang="es-MX" sz="1100" b="1" baseline="0">
              <a:latin typeface="Arial" pitchFamily="34" charset="0"/>
              <a:cs typeface="Arial" pitchFamily="34" charset="0"/>
            </a:rPr>
            <a:t>Tanto el Profesor de Tiempo Completo y de Asignatura participarón en algún evento, la asistencia en total fue de 9,682; por lo que hubo docentes con más de una participación</a:t>
          </a:r>
          <a:endParaRPr lang="es-MX" sz="1100" b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0.34947</cdr:x>
      <cdr:y>0.26273</cdr:y>
    </cdr:from>
    <cdr:to>
      <cdr:x>0.68215</cdr:x>
      <cdr:y>0.42275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3031052" y="1653116"/>
          <a:ext cx="2885438" cy="10068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200" b="1">
              <a:latin typeface="Arial" pitchFamily="34" charset="0"/>
              <a:cs typeface="Arial" pitchFamily="34" charset="0"/>
            </a:rPr>
            <a:t>De 33,578 alumnos inscritos</a:t>
          </a:r>
          <a:r>
            <a:rPr lang="es-MX" sz="1200" b="1" baseline="0">
              <a:latin typeface="Arial" pitchFamily="34" charset="0"/>
              <a:cs typeface="Arial" pitchFamily="34" charset="0"/>
            </a:rPr>
            <a:t>, 18,999 de egresaron; es decir de cada 100 inscritos 57 egresan</a:t>
          </a:r>
          <a:endParaRPr lang="es-MX" sz="1200" b="1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0.39282</cdr:x>
      <cdr:y>0.65853</cdr:y>
    </cdr:from>
    <cdr:to>
      <cdr:x>0.73495</cdr:x>
      <cdr:y>0.81485</cdr:y>
    </cdr:to>
    <cdr:sp macro="" textlink="">
      <cdr:nvSpPr>
        <cdr:cNvPr id="6" name="5 CuadroTexto"/>
        <cdr:cNvSpPr txBox="1"/>
      </cdr:nvSpPr>
      <cdr:spPr>
        <a:xfrm xmlns:a="http://schemas.openxmlformats.org/drawingml/2006/main">
          <a:off x="3407019" y="4143467"/>
          <a:ext cx="2967404" cy="9835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200" b="1">
              <a:latin typeface="Arial" pitchFamily="34" charset="0"/>
              <a:ea typeface="+mn-ea"/>
              <a:cs typeface="Arial" pitchFamily="34" charset="0"/>
            </a:rPr>
            <a:t>De 38,325 alumnos inscritos</a:t>
          </a:r>
          <a:r>
            <a:rPr lang="es-MX" sz="1200" b="1" baseline="0">
              <a:latin typeface="Arial" pitchFamily="34" charset="0"/>
              <a:ea typeface="+mn-ea"/>
              <a:cs typeface="Arial" pitchFamily="34" charset="0"/>
            </a:rPr>
            <a:t>, 22,019 de egresaron; </a:t>
          </a:r>
          <a:r>
            <a:rPr lang="es-MX" sz="1400" b="1" baseline="0">
              <a:effectLst/>
              <a:latin typeface="+mn-lt"/>
              <a:ea typeface="+mn-ea"/>
              <a:cs typeface="+mn-cs"/>
            </a:rPr>
            <a:t>es decir de cada 100 inscritos 57 egresan</a:t>
          </a:r>
          <a:endParaRPr lang="es-MX" sz="1400" b="1">
            <a:effectLst/>
          </a:endParaRPr>
        </a:p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MX" sz="1200" b="1">
            <a:latin typeface="Arial" pitchFamily="34" charset="0"/>
            <a:cs typeface="Arial" pitchFamily="34" charset="0"/>
          </a:endParaRPr>
        </a:p>
        <a:p xmlns:a="http://schemas.openxmlformats.org/drawingml/2006/main">
          <a:endParaRPr lang="es-MX" sz="1100"/>
        </a:p>
      </cdr:txBody>
    </cdr:sp>
  </cdr:relSizeAnchor>
</c:userShapes>
</file>

<file path=ppt/drawings/drawing30.xml><?xml version="1.0" encoding="utf-8"?>
<c:userShapes xmlns:c="http://schemas.openxmlformats.org/drawingml/2006/chart">
  <cdr:relSizeAnchor xmlns:cdr="http://schemas.openxmlformats.org/drawingml/2006/chartDrawing">
    <cdr:from>
      <cdr:x>0.66843</cdr:x>
      <cdr:y>0.46512</cdr:y>
    </cdr:from>
    <cdr:to>
      <cdr:x>0.96832</cdr:x>
      <cdr:y>0.67297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5797428" y="2930769"/>
          <a:ext cx="2601058" cy="13096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l"/>
          <a:r>
            <a:rPr lang="es-MX" sz="1100" b="1">
              <a:latin typeface="Arial" pitchFamily="34" charset="0"/>
              <a:cs typeface="Arial" pitchFamily="34" charset="0"/>
            </a:rPr>
            <a:t>La asistencia de los</a:t>
          </a:r>
          <a:r>
            <a:rPr lang="es-MX" sz="1100" b="1" baseline="0">
              <a:latin typeface="Arial" pitchFamily="34" charset="0"/>
              <a:cs typeface="Arial" pitchFamily="34" charset="0"/>
            </a:rPr>
            <a:t> Profesores de Tiempo Completo que participaron en por lo menos algún evento o más fue de 4,408</a:t>
          </a:r>
          <a:endParaRPr lang="es-MX" sz="1100" b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31.xml><?xml version="1.0" encoding="utf-8"?>
<c:userShapes xmlns:c="http://schemas.openxmlformats.org/drawingml/2006/chart">
  <cdr:relSizeAnchor xmlns:cdr="http://schemas.openxmlformats.org/drawingml/2006/chartDrawing">
    <cdr:from>
      <cdr:x>0.62196</cdr:x>
      <cdr:y>0.59884</cdr:y>
    </cdr:from>
    <cdr:to>
      <cdr:x>0.93347</cdr:x>
      <cdr:y>0.80087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5394447" y="3773365"/>
          <a:ext cx="2701803" cy="12730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200" b="1">
              <a:effectLst/>
              <a:latin typeface="Arial" pitchFamily="34" charset="0"/>
              <a:ea typeface="+mn-ea"/>
              <a:cs typeface="Arial" pitchFamily="34" charset="0"/>
            </a:rPr>
            <a:t>La asistencia</a:t>
          </a:r>
          <a:r>
            <a:rPr lang="es-MX" sz="1200" b="1" baseline="0">
              <a:effectLst/>
              <a:latin typeface="Arial" pitchFamily="34" charset="0"/>
              <a:ea typeface="+mn-ea"/>
              <a:cs typeface="Arial" pitchFamily="34" charset="0"/>
            </a:rPr>
            <a:t> de los Profesores de Asignatura que participaron en por lo menos algún evento o más  fue de 5,274</a:t>
          </a:r>
          <a:endParaRPr lang="es-MX" sz="1200">
            <a:effectLst/>
            <a:latin typeface="Arial" pitchFamily="34" charset="0"/>
            <a:cs typeface="Arial" pitchFamily="34" charset="0"/>
          </a:endParaRPr>
        </a:p>
        <a:p xmlns:a="http://schemas.openxmlformats.org/drawingml/2006/main">
          <a:endParaRPr lang="es-MX" sz="1100"/>
        </a:p>
      </cdr:txBody>
    </cdr:sp>
  </cdr:relSizeAnchor>
</c:userShapes>
</file>

<file path=ppt/drawings/drawing32.xml><?xml version="1.0" encoding="utf-8"?>
<c:userShapes xmlns:c="http://schemas.openxmlformats.org/drawingml/2006/chart">
  <cdr:relSizeAnchor xmlns:cdr="http://schemas.openxmlformats.org/drawingml/2006/chartDrawing">
    <cdr:from>
      <cdr:x>0.0188</cdr:x>
      <cdr:y>0.12076</cdr:y>
    </cdr:from>
    <cdr:to>
      <cdr:x>0.19549</cdr:x>
      <cdr:y>0.32585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162821" y="759923"/>
          <a:ext cx="1530512" cy="12906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l"/>
          <a:r>
            <a:rPr lang="es-MX" sz="900" b="1">
              <a:latin typeface="Arial" pitchFamily="34" charset="0"/>
              <a:cs typeface="Arial" pitchFamily="34" charset="0"/>
            </a:rPr>
            <a:t>Total de Programas Educativos: 372</a:t>
          </a:r>
        </a:p>
        <a:p xmlns:a="http://schemas.openxmlformats.org/drawingml/2006/main">
          <a:pPr algn="l"/>
          <a:r>
            <a:rPr lang="es-MX" sz="900" b="1">
              <a:latin typeface="Arial" pitchFamily="34" charset="0"/>
              <a:cs typeface="Arial" pitchFamily="34" charset="0"/>
            </a:rPr>
            <a:t>Programas</a:t>
          </a:r>
          <a:r>
            <a:rPr lang="es-MX" sz="900" b="1" baseline="0">
              <a:latin typeface="Arial" pitchFamily="34" charset="0"/>
              <a:cs typeface="Arial" pitchFamily="34" charset="0"/>
            </a:rPr>
            <a:t> Educativos Pertinentes: 289 </a:t>
          </a:r>
          <a:endParaRPr lang="es-MX" sz="900" b="1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0.78477</cdr:x>
      <cdr:y>0.48224</cdr:y>
    </cdr:from>
    <cdr:to>
      <cdr:x>0.96711</cdr:x>
      <cdr:y>0.61854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6797756" y="3034726"/>
          <a:ext cx="1579360" cy="8577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900" b="1">
              <a:latin typeface="Arial" pitchFamily="34" charset="0"/>
              <a:ea typeface="+mn-ea"/>
              <a:cs typeface="Arial" pitchFamily="34" charset="0"/>
            </a:rPr>
            <a:t>Total de Programas Educativos: 900</a:t>
          </a:r>
          <a:endParaRPr lang="es-MX" sz="900">
            <a:latin typeface="Arial" pitchFamily="34" charset="0"/>
            <a:cs typeface="Arial" pitchFamily="34" charset="0"/>
          </a:endParaRPr>
        </a:p>
        <a:p xmlns:a="http://schemas.openxmlformats.org/drawingml/2006/main">
          <a:r>
            <a:rPr lang="es-MX" sz="900" b="1">
              <a:latin typeface="Arial" pitchFamily="34" charset="0"/>
              <a:ea typeface="+mn-ea"/>
              <a:cs typeface="Arial" pitchFamily="34" charset="0"/>
            </a:rPr>
            <a:t>Programas</a:t>
          </a:r>
          <a:r>
            <a:rPr lang="es-MX" sz="900" b="1" baseline="0">
              <a:latin typeface="Arial" pitchFamily="34" charset="0"/>
              <a:ea typeface="+mn-ea"/>
              <a:cs typeface="Arial" pitchFamily="34" charset="0"/>
            </a:rPr>
            <a:t> Educativos Pertinentes: 854 </a:t>
          </a:r>
          <a:endParaRPr lang="es-MX" sz="900" b="1">
            <a:latin typeface="Arial" pitchFamily="34" charset="0"/>
            <a:ea typeface="+mn-ea"/>
            <a:cs typeface="Arial" pitchFamily="34" charset="0"/>
          </a:endParaRPr>
        </a:p>
        <a:p xmlns:a="http://schemas.openxmlformats.org/drawingml/2006/main">
          <a:endParaRPr lang="es-MX" sz="1100"/>
        </a:p>
      </cdr:txBody>
    </cdr:sp>
  </cdr:relSizeAnchor>
</c:userShapes>
</file>

<file path=ppt/drawings/drawing33.xml><?xml version="1.0" encoding="utf-8"?>
<c:userShapes xmlns:c="http://schemas.openxmlformats.org/drawingml/2006/chart">
  <cdr:relSizeAnchor xmlns:cdr="http://schemas.openxmlformats.org/drawingml/2006/chartDrawing">
    <cdr:from>
      <cdr:x>0.63901</cdr:x>
      <cdr:y>0.46677</cdr:y>
    </cdr:from>
    <cdr:to>
      <cdr:x>0.91592</cdr:x>
      <cdr:y>0.59042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5540051" y="2935255"/>
          <a:ext cx="2400689" cy="7775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100" b="1">
              <a:effectLst/>
              <a:latin typeface="+mn-lt"/>
              <a:ea typeface="+mn-ea"/>
              <a:cs typeface="+mn-cs"/>
            </a:rPr>
            <a:t>Total de Matrícula</a:t>
          </a:r>
          <a:r>
            <a:rPr lang="es-MX" sz="1100" b="1" baseline="0">
              <a:effectLst/>
              <a:latin typeface="+mn-lt"/>
              <a:ea typeface="+mn-ea"/>
              <a:cs typeface="+mn-cs"/>
            </a:rPr>
            <a:t> de los </a:t>
          </a:r>
          <a:r>
            <a:rPr lang="es-MX" sz="1100" b="1">
              <a:effectLst/>
              <a:latin typeface="+mn-lt"/>
              <a:ea typeface="+mn-ea"/>
              <a:cs typeface="+mn-cs"/>
            </a:rPr>
            <a:t>Programas Educativos: 108,756</a:t>
          </a:r>
          <a:endParaRPr lang="es-MX">
            <a:effectLst/>
          </a:endParaRPr>
        </a:p>
        <a:p xmlns:a="http://schemas.openxmlformats.org/drawingml/2006/main">
          <a:r>
            <a:rPr lang="es-MX" sz="1100" b="1">
              <a:effectLst/>
              <a:latin typeface="+mn-lt"/>
              <a:ea typeface="+mn-ea"/>
              <a:cs typeface="+mn-cs"/>
            </a:rPr>
            <a:t>Matrícula de los Programas</a:t>
          </a:r>
          <a:r>
            <a:rPr lang="es-MX" sz="1100" b="1" baseline="0">
              <a:effectLst/>
              <a:latin typeface="+mn-lt"/>
              <a:ea typeface="+mn-ea"/>
              <a:cs typeface="+mn-cs"/>
            </a:rPr>
            <a:t> Educativos Pertinentes: 100,025</a:t>
          </a:r>
          <a:endParaRPr lang="es-MX">
            <a:effectLst/>
          </a:endParaRPr>
        </a:p>
      </cdr:txBody>
    </cdr:sp>
  </cdr:relSizeAnchor>
  <cdr:relSizeAnchor xmlns:cdr="http://schemas.openxmlformats.org/drawingml/2006/chartDrawing">
    <cdr:from>
      <cdr:x>0.53475</cdr:x>
      <cdr:y>0.80835</cdr:y>
    </cdr:from>
    <cdr:to>
      <cdr:x>0.787</cdr:x>
      <cdr:y>0.94436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4636148" y="5083241"/>
          <a:ext cx="2186862" cy="8553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100" b="1">
              <a:effectLst/>
              <a:latin typeface="+mn-lt"/>
              <a:ea typeface="+mn-ea"/>
              <a:cs typeface="+mn-cs"/>
            </a:rPr>
            <a:t>Total de Matrícula</a:t>
          </a:r>
          <a:r>
            <a:rPr lang="es-MX" sz="1100" b="1" baseline="0">
              <a:effectLst/>
              <a:latin typeface="+mn-lt"/>
              <a:ea typeface="+mn-ea"/>
              <a:cs typeface="+mn-cs"/>
            </a:rPr>
            <a:t> de los </a:t>
          </a:r>
          <a:r>
            <a:rPr lang="es-MX" sz="1100" b="1">
              <a:effectLst/>
              <a:latin typeface="+mn-lt"/>
              <a:ea typeface="+mn-ea"/>
              <a:cs typeface="+mn-cs"/>
            </a:rPr>
            <a:t>Programas Educativos: 65,516</a:t>
          </a:r>
          <a:endParaRPr lang="es-MX">
            <a:effectLst/>
          </a:endParaRPr>
        </a:p>
        <a:p xmlns:a="http://schemas.openxmlformats.org/drawingml/2006/main">
          <a:r>
            <a:rPr lang="es-MX" sz="1100" b="1">
              <a:effectLst/>
              <a:latin typeface="+mn-lt"/>
              <a:ea typeface="+mn-ea"/>
              <a:cs typeface="+mn-cs"/>
            </a:rPr>
            <a:t>Matrícula de los Programas</a:t>
          </a:r>
          <a:r>
            <a:rPr lang="es-MX" sz="1100" b="1" baseline="0">
              <a:effectLst/>
              <a:latin typeface="+mn-lt"/>
              <a:ea typeface="+mn-ea"/>
              <a:cs typeface="+mn-cs"/>
            </a:rPr>
            <a:t> Educativos Pertinentes: 53,545</a:t>
          </a:r>
          <a:endParaRPr lang="es-MX">
            <a:effectLst/>
          </a:endParaRPr>
        </a:p>
        <a:p xmlns:a="http://schemas.openxmlformats.org/drawingml/2006/main">
          <a:endParaRPr lang="es-MX" sz="1100"/>
        </a:p>
      </cdr:txBody>
    </cdr:sp>
  </cdr:relSizeAnchor>
</c:userShapes>
</file>

<file path=ppt/drawings/drawing34.xml><?xml version="1.0" encoding="utf-8"?>
<c:userShapes xmlns:c="http://schemas.openxmlformats.org/drawingml/2006/chart">
  <cdr:relSizeAnchor xmlns:cdr="http://schemas.openxmlformats.org/drawingml/2006/chartDrawing">
    <cdr:from>
      <cdr:x>0.42365</cdr:x>
      <cdr:y>0.26739</cdr:y>
    </cdr:from>
    <cdr:to>
      <cdr:x>0.57287</cdr:x>
      <cdr:y>0.37976</cdr:y>
    </cdr:to>
    <cdr:cxnSp macro="">
      <cdr:nvCxnSpPr>
        <cdr:cNvPr id="3" name="2 Conector recto"/>
        <cdr:cNvCxnSpPr/>
      </cdr:nvCxnSpPr>
      <cdr:spPr>
        <a:xfrm xmlns:a="http://schemas.openxmlformats.org/drawingml/2006/main" flipV="1">
          <a:off x="3672953" y="1681453"/>
          <a:ext cx="1293654" cy="706676"/>
        </a:xfrm>
        <a:prstGeom xmlns:a="http://schemas.openxmlformats.org/drawingml/2006/main" prst="line">
          <a:avLst/>
        </a:prstGeom>
        <a:ln xmlns:a="http://schemas.openxmlformats.org/drawingml/2006/main" w="31750">
          <a:solidFill>
            <a:schemeClr val="tx1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0.37555</cdr:x>
      <cdr:y>0.22122</cdr:y>
    </cdr:from>
    <cdr:to>
      <cdr:x>0.5614</cdr:x>
      <cdr:y>0.30017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3253053" y="1392115"/>
          <a:ext cx="1609842" cy="4968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100"/>
            <a:t> </a:t>
          </a:r>
          <a:r>
            <a:rPr lang="es-MX" sz="1200" b="1">
              <a:latin typeface="Arial" pitchFamily="34" charset="0"/>
              <a:cs typeface="Arial" pitchFamily="34" charset="0"/>
            </a:rPr>
            <a:t>10.3%</a:t>
          </a:r>
        </a:p>
      </cdr:txBody>
    </cdr:sp>
  </cdr:relSizeAnchor>
  <cdr:relSizeAnchor xmlns:cdr="http://schemas.openxmlformats.org/drawingml/2006/chartDrawing">
    <cdr:from>
      <cdr:x>0.83271</cdr:x>
      <cdr:y>0.11902</cdr:y>
    </cdr:from>
    <cdr:to>
      <cdr:x>0.98684</cdr:x>
      <cdr:y>0.31177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7212949" y="748974"/>
          <a:ext cx="1335128" cy="12130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s-MX" sz="1100"/>
        </a:p>
      </cdr:txBody>
    </cdr:sp>
  </cdr:relSizeAnchor>
  <cdr:relSizeAnchor xmlns:cdr="http://schemas.openxmlformats.org/drawingml/2006/chartDrawing">
    <cdr:from>
      <cdr:x>0.82049</cdr:x>
      <cdr:y>0.1216</cdr:y>
    </cdr:from>
    <cdr:to>
      <cdr:x>0.96687</cdr:x>
      <cdr:y>0.32342</cdr:y>
    </cdr:to>
    <cdr:sp macro="" textlink="">
      <cdr:nvSpPr>
        <cdr:cNvPr id="5" name="4 CuadroTexto"/>
        <cdr:cNvSpPr txBox="1"/>
      </cdr:nvSpPr>
      <cdr:spPr>
        <a:xfrm xmlns:a="http://schemas.openxmlformats.org/drawingml/2006/main">
          <a:off x="7114282" y="765725"/>
          <a:ext cx="1269230" cy="12708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100" b="1">
              <a:effectLst/>
              <a:latin typeface="+mn-lt"/>
              <a:ea typeface="+mn-ea"/>
              <a:cs typeface="+mn-cs"/>
            </a:rPr>
            <a:t>TOTAL</a:t>
          </a:r>
          <a:r>
            <a:rPr lang="es-MX" sz="1100" b="1" baseline="0">
              <a:effectLst/>
              <a:latin typeface="+mn-lt"/>
              <a:ea typeface="+mn-ea"/>
              <a:cs typeface="+mn-cs"/>
            </a:rPr>
            <a:t> DE PROFESORES DE TIEMPO COMPLETO: 2,857</a:t>
          </a:r>
          <a:endParaRPr lang="es-MX">
            <a:effectLst/>
          </a:endParaRPr>
        </a:p>
        <a:p xmlns:a="http://schemas.openxmlformats.org/drawingml/2006/main">
          <a:endParaRPr lang="es-MX" sz="1100"/>
        </a:p>
      </cdr:txBody>
    </cdr:sp>
  </cdr:relSizeAnchor>
  <cdr:relSizeAnchor xmlns:cdr="http://schemas.openxmlformats.org/drawingml/2006/chartDrawing">
    <cdr:from>
      <cdr:x>0.02616</cdr:x>
      <cdr:y>0.35058</cdr:y>
    </cdr:from>
    <cdr:to>
      <cdr:x>0.17951</cdr:x>
      <cdr:y>0.57827</cdr:y>
    </cdr:to>
    <cdr:sp macro="" textlink="">
      <cdr:nvSpPr>
        <cdr:cNvPr id="6" name="5 CuadroTexto"/>
        <cdr:cNvSpPr txBox="1"/>
      </cdr:nvSpPr>
      <cdr:spPr>
        <a:xfrm xmlns:a="http://schemas.openxmlformats.org/drawingml/2006/main">
          <a:off x="226786" y="2207631"/>
          <a:ext cx="1329705" cy="14337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100" b="1">
              <a:effectLst/>
              <a:latin typeface="+mn-lt"/>
              <a:ea typeface="+mn-ea"/>
              <a:cs typeface="+mn-cs"/>
            </a:rPr>
            <a:t>TOTAL</a:t>
          </a:r>
          <a:r>
            <a:rPr lang="es-MX" sz="1100" b="1" baseline="0">
              <a:effectLst/>
              <a:latin typeface="+mn-lt"/>
              <a:ea typeface="+mn-ea"/>
              <a:cs typeface="+mn-cs"/>
            </a:rPr>
            <a:t> DE PROFESORES DE TIEMPO COMPLETO: 2,237</a:t>
          </a:r>
          <a:endParaRPr lang="es-MX">
            <a:effectLst/>
          </a:endParaRPr>
        </a:p>
        <a:p xmlns:a="http://schemas.openxmlformats.org/drawingml/2006/main">
          <a:endParaRPr lang="es-MX" sz="1100"/>
        </a:p>
      </cdr:txBody>
    </cdr:sp>
  </cdr:relSizeAnchor>
</c:userShapes>
</file>

<file path=ppt/drawings/drawing35.xml><?xml version="1.0" encoding="utf-8"?>
<c:userShapes xmlns:c="http://schemas.openxmlformats.org/drawingml/2006/chart">
  <cdr:relSizeAnchor xmlns:cdr="http://schemas.openxmlformats.org/drawingml/2006/chartDrawing">
    <cdr:from>
      <cdr:x>0.01795</cdr:x>
      <cdr:y>0.1657</cdr:y>
    </cdr:from>
    <cdr:to>
      <cdr:x>0.31203</cdr:x>
      <cdr:y>0.31831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155484" y="1042752"/>
          <a:ext cx="2547337" cy="9603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100" b="1" baseline="0">
              <a:latin typeface="Arial" pitchFamily="34" charset="0"/>
              <a:cs typeface="Arial" pitchFamily="34" charset="0"/>
            </a:rPr>
            <a:t>TOTAL DE PROFESORES DE TIEMPO COMPLETO: 2,857</a:t>
          </a:r>
          <a:endParaRPr lang="es-MX" sz="1100" b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36.xml><?xml version="1.0" encoding="utf-8"?>
<c:userShapes xmlns:c="http://schemas.openxmlformats.org/drawingml/2006/chart">
  <cdr:relSizeAnchor xmlns:cdr="http://schemas.openxmlformats.org/drawingml/2006/chartDrawing">
    <cdr:from>
      <cdr:x>0.00528</cdr:x>
      <cdr:y>0.27035</cdr:y>
    </cdr:from>
    <cdr:to>
      <cdr:x>0.21436</cdr:x>
      <cdr:y>0.52326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45794" y="1703510"/>
          <a:ext cx="1813414" cy="15936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100" b="1">
              <a:latin typeface="Arial" pitchFamily="34" charset="0"/>
              <a:cs typeface="Arial" pitchFamily="34" charset="0"/>
            </a:rPr>
            <a:t>Total</a:t>
          </a:r>
          <a:r>
            <a:rPr lang="es-MX" sz="1100" b="1" baseline="0">
              <a:latin typeface="Arial" pitchFamily="34" charset="0"/>
              <a:cs typeface="Arial" pitchFamily="34" charset="0"/>
            </a:rPr>
            <a:t> de profesores de asignatura en 2006: 3,807</a:t>
          </a:r>
          <a:endParaRPr lang="es-MX" sz="1100" b="1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0.79937</cdr:x>
      <cdr:y>0.23256</cdr:y>
    </cdr:from>
    <cdr:to>
      <cdr:x>0.9953</cdr:x>
      <cdr:y>0.48547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6924184" y="1463503"/>
          <a:ext cx="1697161" cy="15915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es-MX" sz="11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rPr>
            <a:t>Total de profesores de asignatura en 2010: 5,797</a:t>
          </a:r>
        </a:p>
        <a:p xmlns:a="http://schemas.openxmlformats.org/drawingml/2006/main">
          <a:endParaRPr lang="es-MX" sz="1100"/>
        </a:p>
      </cdr:txBody>
    </cdr:sp>
  </cdr:relSizeAnchor>
</c:userShapes>
</file>

<file path=ppt/drawings/drawing37.xml><?xml version="1.0" encoding="utf-8"?>
<c:userShapes xmlns:c="http://schemas.openxmlformats.org/drawingml/2006/chart">
  <cdr:relSizeAnchor xmlns:cdr="http://schemas.openxmlformats.org/drawingml/2006/chartDrawing">
    <cdr:from>
      <cdr:x>0.47941</cdr:x>
      <cdr:y>0.81541</cdr:y>
    </cdr:from>
    <cdr:to>
      <cdr:x>0.95987</cdr:x>
      <cdr:y>0.95349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4158029" y="5138005"/>
          <a:ext cx="4167188" cy="870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100" b="1">
              <a:effectLst/>
              <a:latin typeface="Arial" pitchFamily="34" charset="0"/>
              <a:ea typeface="+mn-ea"/>
              <a:cs typeface="Arial" pitchFamily="34" charset="0"/>
            </a:rPr>
            <a:t>TOTAL</a:t>
          </a:r>
          <a:r>
            <a:rPr lang="es-MX" sz="1100" b="1" baseline="0">
              <a:effectLst/>
              <a:latin typeface="Arial" pitchFamily="34" charset="0"/>
              <a:ea typeface="+mn-ea"/>
              <a:cs typeface="Arial" pitchFamily="34" charset="0"/>
            </a:rPr>
            <a:t> DE PROFESORES DE ASIGNATURA: 5,779, DE LOS CUALES 676 TIENEN POSGRADO</a:t>
          </a:r>
          <a:endParaRPr lang="es-MX" sz="1100" b="1">
            <a:effectLst/>
            <a:latin typeface="Arial" pitchFamily="34" charset="0"/>
            <a:cs typeface="Arial" pitchFamily="34" charset="0"/>
          </a:endParaRPr>
        </a:p>
        <a:p xmlns:a="http://schemas.openxmlformats.org/drawingml/2006/main">
          <a:endParaRPr lang="es-MX" sz="1100"/>
        </a:p>
      </cdr:txBody>
    </cdr:sp>
  </cdr:relSizeAnchor>
</c:userShapes>
</file>

<file path=ppt/drawings/drawing38.xml><?xml version="1.0" encoding="utf-8"?>
<c:userShapes xmlns:c="http://schemas.openxmlformats.org/drawingml/2006/chart">
  <cdr:relSizeAnchor xmlns:cdr="http://schemas.openxmlformats.org/drawingml/2006/chartDrawing">
    <cdr:from>
      <cdr:x>0.24647</cdr:x>
      <cdr:y>0.33091</cdr:y>
    </cdr:from>
    <cdr:to>
      <cdr:x>0.76917</cdr:x>
      <cdr:y>0.4119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2136872" y="2084713"/>
          <a:ext cx="4531809" cy="5102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200" b="1">
              <a:latin typeface="Arial" pitchFamily="34" charset="0"/>
              <a:cs typeface="Arial" pitchFamily="34" charset="0"/>
            </a:rPr>
            <a:t>Egresados</a:t>
          </a:r>
          <a:r>
            <a:rPr lang="es-MX" sz="1200" b="1" baseline="0">
              <a:latin typeface="Arial" pitchFamily="34" charset="0"/>
              <a:cs typeface="Arial" pitchFamily="34" charset="0"/>
            </a:rPr>
            <a:t> de TSU en cursos de educación continua 2,581</a:t>
          </a:r>
        </a:p>
        <a:p xmlns:a="http://schemas.openxmlformats.org/drawingml/2006/main">
          <a:r>
            <a:rPr lang="es-MX" sz="1200" b="1" baseline="0">
              <a:latin typeface="Arial" pitchFamily="34" charset="0"/>
              <a:cs typeface="Arial" pitchFamily="34" charset="0"/>
            </a:rPr>
            <a:t>Egresados acumulados del Subsistema al 2006: 110,542</a:t>
          </a:r>
          <a:endParaRPr lang="es-MX" sz="1200" b="1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0.12781</cdr:x>
      <cdr:y>0.67312</cdr:y>
    </cdr:from>
    <cdr:to>
      <cdr:x>0.38062</cdr:x>
      <cdr:y>0.80238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1108110" y="4240641"/>
          <a:ext cx="2191890" cy="8143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100" b="1">
              <a:effectLst/>
              <a:latin typeface="Arial" pitchFamily="34" charset="0"/>
              <a:ea typeface="+mn-ea"/>
              <a:cs typeface="Arial" pitchFamily="34" charset="0"/>
            </a:rPr>
            <a:t>Egresados</a:t>
          </a:r>
          <a:r>
            <a:rPr lang="es-MX" sz="1100" b="1" baseline="0">
              <a:effectLst/>
              <a:latin typeface="Arial" pitchFamily="34" charset="0"/>
              <a:ea typeface="+mn-ea"/>
              <a:cs typeface="Arial" pitchFamily="34" charset="0"/>
            </a:rPr>
            <a:t> de TSU en cursos de educación continua 4,094</a:t>
          </a:r>
          <a:endParaRPr lang="es-MX" sz="1100" b="1">
            <a:effectLst/>
            <a:latin typeface="Arial" pitchFamily="34" charset="0"/>
            <a:cs typeface="Arial" pitchFamily="34" charset="0"/>
          </a:endParaRPr>
        </a:p>
        <a:p xmlns:a="http://schemas.openxmlformats.org/drawingml/2006/main">
          <a:r>
            <a:rPr lang="es-MX" sz="1100" b="1" baseline="0">
              <a:effectLst/>
              <a:latin typeface="Arial" pitchFamily="34" charset="0"/>
              <a:ea typeface="+mn-ea"/>
              <a:cs typeface="Arial" pitchFamily="34" charset="0"/>
            </a:rPr>
            <a:t>Egresados acumulados del Subsistema al 2006: 202,573</a:t>
          </a:r>
          <a:endParaRPr lang="es-MX" sz="1100" b="1">
            <a:effectLst/>
            <a:latin typeface="Arial" pitchFamily="34" charset="0"/>
            <a:cs typeface="Arial" pitchFamily="34" charset="0"/>
          </a:endParaRPr>
        </a:p>
        <a:p xmlns:a="http://schemas.openxmlformats.org/drawingml/2006/main">
          <a:endParaRPr lang="es-MX" sz="1200" b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39.xml><?xml version="1.0" encoding="utf-8"?>
<c:userShapes xmlns:c="http://schemas.openxmlformats.org/drawingml/2006/chart">
  <cdr:relSizeAnchor xmlns:cdr="http://schemas.openxmlformats.org/drawingml/2006/chartDrawing">
    <cdr:from>
      <cdr:x>0.53924</cdr:x>
      <cdr:y>0.41577</cdr:y>
    </cdr:from>
    <cdr:to>
      <cdr:x>0.84865</cdr:x>
      <cdr:y>0.64451</cdr:y>
    </cdr:to>
    <cdr:cxnSp macro="">
      <cdr:nvCxnSpPr>
        <cdr:cNvPr id="3" name="2 Conector recto"/>
        <cdr:cNvCxnSpPr/>
      </cdr:nvCxnSpPr>
      <cdr:spPr>
        <a:xfrm xmlns:a="http://schemas.openxmlformats.org/drawingml/2006/main">
          <a:off x="4675026" y="2614515"/>
          <a:ext cx="2682551" cy="143847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tx1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0.66042</cdr:x>
      <cdr:y>0.43455</cdr:y>
    </cdr:from>
    <cdr:to>
      <cdr:x>0.73543</cdr:x>
      <cdr:y>0.50587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5725605" y="2732625"/>
          <a:ext cx="650314" cy="4484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200" b="1">
              <a:latin typeface="Arial" pitchFamily="34" charset="0"/>
              <a:cs typeface="Arial" pitchFamily="34" charset="0"/>
            </a:rPr>
            <a:t>5.6%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0.53802</cdr:x>
      <cdr:y>0.15509</cdr:y>
    </cdr:from>
    <cdr:to>
      <cdr:x>0.92727</cdr:x>
      <cdr:y>0.32865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5041281" y="975731"/>
          <a:ext cx="3647378" cy="10918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100" b="1">
              <a:latin typeface="Arial" pitchFamily="34" charset="0"/>
              <a:cs typeface="Arial" pitchFamily="34" charset="0"/>
            </a:rPr>
            <a:t>Un total de 16,440 alumnos se titularón de 33,578  que se inscribieron.</a:t>
          </a:r>
        </a:p>
      </cdr:txBody>
    </cdr:sp>
  </cdr:relSizeAnchor>
  <cdr:relSizeAnchor xmlns:cdr="http://schemas.openxmlformats.org/drawingml/2006/chartDrawing">
    <cdr:from>
      <cdr:x>0.60331</cdr:x>
      <cdr:y>0.53051</cdr:y>
    </cdr:from>
    <cdr:to>
      <cdr:x>0.96198</cdr:x>
      <cdr:y>0.67945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5653049" y="3337622"/>
          <a:ext cx="3360853" cy="9370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100" b="1">
              <a:latin typeface="Arial" pitchFamily="34" charset="0"/>
              <a:ea typeface="+mn-ea"/>
              <a:cs typeface="Arial" pitchFamily="34" charset="0"/>
            </a:rPr>
            <a:t>Un total de 19,355 alumnos se titularón de 38,325</a:t>
          </a:r>
          <a:r>
            <a:rPr lang="es-MX" sz="1100" b="1" baseline="0">
              <a:latin typeface="Arial" pitchFamily="34" charset="0"/>
              <a:ea typeface="+mn-ea"/>
              <a:cs typeface="Arial" pitchFamily="34" charset="0"/>
            </a:rPr>
            <a:t> </a:t>
          </a:r>
          <a:r>
            <a:rPr lang="es-MX" sz="1100" b="1">
              <a:latin typeface="Arial" pitchFamily="34" charset="0"/>
              <a:ea typeface="+mn-ea"/>
              <a:cs typeface="Arial" pitchFamily="34" charset="0"/>
            </a:rPr>
            <a:t> que se inscribieron.</a:t>
          </a:r>
          <a:endParaRPr lang="es-MX" sz="1100" b="1">
            <a:latin typeface="Arial" pitchFamily="34" charset="0"/>
            <a:cs typeface="Arial" pitchFamily="34" charset="0"/>
          </a:endParaRPr>
        </a:p>
        <a:p xmlns:a="http://schemas.openxmlformats.org/drawingml/2006/main">
          <a:endParaRPr lang="es-MX" sz="1600"/>
        </a:p>
      </cdr:txBody>
    </cdr:sp>
  </cdr:relSizeAnchor>
</c:userShapes>
</file>

<file path=ppt/drawings/drawing40.xml><?xml version="1.0" encoding="utf-8"?>
<c:userShapes xmlns:c="http://schemas.openxmlformats.org/drawingml/2006/chart">
  <cdr:relSizeAnchor xmlns:cdr="http://schemas.openxmlformats.org/drawingml/2006/chartDrawing">
    <cdr:from>
      <cdr:x>0.6283</cdr:x>
      <cdr:y>0.46667</cdr:y>
    </cdr:from>
    <cdr:to>
      <cdr:x>0.82699</cdr:x>
      <cdr:y>0.72489</cdr:y>
    </cdr:to>
    <cdr:cxnSp macro="">
      <cdr:nvCxnSpPr>
        <cdr:cNvPr id="3" name="2 Conector recto"/>
        <cdr:cNvCxnSpPr/>
      </cdr:nvCxnSpPr>
      <cdr:spPr>
        <a:xfrm xmlns:a="http://schemas.openxmlformats.org/drawingml/2006/main" flipV="1">
          <a:off x="5447361" y="2940000"/>
          <a:ext cx="1722639" cy="1626808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tx1"/>
          </a:solidFill>
          <a:headEnd type="stealt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0.72734</cdr:x>
      <cdr:y>0.57283</cdr:y>
    </cdr:from>
    <cdr:to>
      <cdr:x>0.80017</cdr:x>
      <cdr:y>0.63251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6306023" y="3608856"/>
          <a:ext cx="631477" cy="3759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100" b="1" baseline="0">
              <a:latin typeface="Arial" pitchFamily="34" charset="0"/>
              <a:cs typeface="Arial" pitchFamily="34" charset="0"/>
            </a:rPr>
            <a:t>-27 %</a:t>
          </a:r>
        </a:p>
      </cdr:txBody>
    </cdr:sp>
  </cdr:relSizeAnchor>
</c:userShapes>
</file>

<file path=ppt/drawings/drawing41.xml><?xml version="1.0" encoding="utf-8"?>
<c:userShapes xmlns:c="http://schemas.openxmlformats.org/drawingml/2006/chart">
  <cdr:relSizeAnchor xmlns:cdr="http://schemas.openxmlformats.org/drawingml/2006/chartDrawing">
    <cdr:from>
      <cdr:x>0.75606</cdr:x>
      <cdr:y>0.44405</cdr:y>
    </cdr:from>
    <cdr:to>
      <cdr:x>0.89619</cdr:x>
      <cdr:y>0.63929</cdr:y>
    </cdr:to>
    <cdr:cxnSp macro="">
      <cdr:nvCxnSpPr>
        <cdr:cNvPr id="3" name="2 Conector recto"/>
        <cdr:cNvCxnSpPr/>
      </cdr:nvCxnSpPr>
      <cdr:spPr>
        <a:xfrm xmlns:a="http://schemas.openxmlformats.org/drawingml/2006/main">
          <a:off x="6555000" y="2797500"/>
          <a:ext cx="1215000" cy="123000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0.81231</cdr:x>
      <cdr:y>0.46856</cdr:y>
    </cdr:from>
    <cdr:to>
      <cdr:x>0.87803</cdr:x>
      <cdr:y>0.54716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7042768" y="2951949"/>
          <a:ext cx="569732" cy="4951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100" b="1" baseline="0">
              <a:latin typeface="Arial" pitchFamily="34" charset="0"/>
              <a:cs typeface="Arial" pitchFamily="34" charset="0"/>
            </a:rPr>
            <a:t>5.8%</a:t>
          </a:r>
        </a:p>
      </cdr:txBody>
    </cdr:sp>
  </cdr:relSizeAnchor>
</c:userShapes>
</file>

<file path=ppt/drawings/drawing42.xml><?xml version="1.0" encoding="utf-8"?>
<c:userShapes xmlns:c="http://schemas.openxmlformats.org/drawingml/2006/chart">
  <cdr:relSizeAnchor xmlns:cdr="http://schemas.openxmlformats.org/drawingml/2006/chartDrawing">
    <cdr:from>
      <cdr:x>0.03273</cdr:x>
      <cdr:y>0.10044</cdr:y>
    </cdr:from>
    <cdr:to>
      <cdr:x>0.43717</cdr:x>
      <cdr:y>0.28675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283918" y="631947"/>
          <a:ext cx="3507765" cy="11723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100" b="1">
              <a:latin typeface="Arial" pitchFamily="34" charset="0"/>
              <a:cs typeface="Arial" pitchFamily="34" charset="0"/>
            </a:rPr>
            <a:t>Total de alumnos de TSU inscritos en el 2006: 32,971</a:t>
          </a:r>
        </a:p>
      </cdr:txBody>
    </cdr:sp>
  </cdr:relSizeAnchor>
  <cdr:relSizeAnchor xmlns:cdr="http://schemas.openxmlformats.org/drawingml/2006/chartDrawing">
    <cdr:from>
      <cdr:x>0.61774</cdr:x>
      <cdr:y>0.07278</cdr:y>
    </cdr:from>
    <cdr:to>
      <cdr:x>0.99472</cdr:x>
      <cdr:y>0.16594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5357813" y="457933"/>
          <a:ext cx="3269639" cy="5861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100" b="1">
              <a:effectLst/>
              <a:latin typeface="Arial" pitchFamily="34" charset="0"/>
              <a:ea typeface="+mn-ea"/>
              <a:cs typeface="Arial" pitchFamily="34" charset="0"/>
            </a:rPr>
            <a:t>Total de alumnos de TSU inscritos en el 2010: 50,678</a:t>
          </a:r>
          <a:endParaRPr lang="es-MX" b="1">
            <a:effectLst/>
            <a:latin typeface="Arial" pitchFamily="34" charset="0"/>
            <a:cs typeface="Arial" pitchFamily="34" charset="0"/>
          </a:endParaRPr>
        </a:p>
        <a:p xmlns:a="http://schemas.openxmlformats.org/drawingml/2006/main">
          <a:endParaRPr lang="es-MX" sz="1100"/>
        </a:p>
      </cdr:txBody>
    </cdr:sp>
  </cdr:relSizeAnchor>
</c:userShapes>
</file>

<file path=ppt/drawings/drawing43.xml><?xml version="1.0" encoding="utf-8"?>
<c:userShapes xmlns:c="http://schemas.openxmlformats.org/drawingml/2006/chart">
  <cdr:relSizeAnchor xmlns:cdr="http://schemas.openxmlformats.org/drawingml/2006/chartDrawing">
    <cdr:from>
      <cdr:x>0.66737</cdr:x>
      <cdr:y>0.28198</cdr:y>
    </cdr:from>
    <cdr:to>
      <cdr:x>0.95776</cdr:x>
      <cdr:y>0.43605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5788269" y="1776779"/>
          <a:ext cx="2518630" cy="9708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100" b="1">
              <a:latin typeface="Arial" pitchFamily="34" charset="0"/>
              <a:cs typeface="Arial" pitchFamily="34" charset="0"/>
            </a:rPr>
            <a:t>MATRÍCULATOTAL:</a:t>
          </a:r>
          <a:r>
            <a:rPr lang="es-MX" sz="1100" b="1" baseline="0">
              <a:latin typeface="Arial" pitchFamily="34" charset="0"/>
              <a:cs typeface="Arial" pitchFamily="34" charset="0"/>
            </a:rPr>
            <a:t> 92,922</a:t>
          </a:r>
          <a:endParaRPr lang="es-MX" sz="1100" b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44.xml><?xml version="1.0" encoding="utf-8"?>
<c:userShapes xmlns:c="http://schemas.openxmlformats.org/drawingml/2006/chart">
  <cdr:relSizeAnchor xmlns:cdr="http://schemas.openxmlformats.org/drawingml/2006/chartDrawing">
    <cdr:from>
      <cdr:x>0.03606</cdr:x>
      <cdr:y>0.13325</cdr:y>
    </cdr:from>
    <cdr:to>
      <cdr:x>0.23308</cdr:x>
      <cdr:y>0.36869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312320" y="838526"/>
          <a:ext cx="1706655" cy="14816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200" b="1" baseline="0">
              <a:latin typeface="Arial" pitchFamily="34" charset="0"/>
              <a:cs typeface="Arial" pitchFamily="34" charset="0"/>
            </a:rPr>
            <a:t>MATRÍCULA TOTAL: 15,834</a:t>
          </a:r>
          <a:endParaRPr lang="es-MX" sz="1200" b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45.xml><?xml version="1.0" encoding="utf-8"?>
<c:userShapes xmlns:c="http://schemas.openxmlformats.org/drawingml/2006/chart">
  <cdr:relSizeAnchor xmlns:cdr="http://schemas.openxmlformats.org/drawingml/2006/chartDrawing">
    <cdr:from>
      <cdr:x>0.02278</cdr:x>
      <cdr:y>0.23773</cdr:y>
    </cdr:from>
    <cdr:to>
      <cdr:x>0.66165</cdr:x>
      <cdr:y>0.3881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197304" y="1496049"/>
          <a:ext cx="5533978" cy="9462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100" b="1">
              <a:latin typeface="Arial" pitchFamily="34" charset="0"/>
              <a:cs typeface="Arial" pitchFamily="34" charset="0"/>
            </a:rPr>
            <a:t>En 2006 se</a:t>
          </a:r>
          <a:r>
            <a:rPr lang="es-MX" sz="1100" b="1" baseline="0">
              <a:latin typeface="Arial" pitchFamily="34" charset="0"/>
              <a:cs typeface="Arial" pitchFamily="34" charset="0"/>
            </a:rPr>
            <a:t> </a:t>
          </a:r>
          <a:r>
            <a:rPr lang="es-MX" sz="1100" b="1">
              <a:latin typeface="Arial" pitchFamily="34" charset="0"/>
              <a:cs typeface="Arial" pitchFamily="34" charset="0"/>
            </a:rPr>
            <a:t>realizaron: </a:t>
          </a:r>
          <a:r>
            <a:rPr lang="es-MX" sz="1100" b="1" baseline="0">
              <a:latin typeface="Arial" pitchFamily="34" charset="0"/>
              <a:cs typeface="Arial" pitchFamily="34" charset="0"/>
            </a:rPr>
            <a:t>Deportivos 1,814, Culturales 1,537 y Comunitarios 683</a:t>
          </a:r>
        </a:p>
        <a:p xmlns:a="http://schemas.openxmlformats.org/drawingml/2006/main">
          <a:endParaRPr lang="es-MX" sz="1100" b="1" baseline="0">
            <a:latin typeface="Arial" pitchFamily="34" charset="0"/>
            <a:cs typeface="Arial" pitchFamily="34" charset="0"/>
          </a:endParaRPr>
        </a:p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100" b="1">
              <a:effectLst/>
              <a:latin typeface="Arial" pitchFamily="34" charset="0"/>
              <a:ea typeface="+mn-ea"/>
              <a:cs typeface="Arial" pitchFamily="34" charset="0"/>
            </a:rPr>
            <a:t>En 2010 se realizaron: </a:t>
          </a:r>
          <a:r>
            <a:rPr lang="es-MX" sz="1100" b="1" baseline="0">
              <a:effectLst/>
              <a:latin typeface="Arial" pitchFamily="34" charset="0"/>
              <a:ea typeface="+mn-ea"/>
              <a:cs typeface="Arial" pitchFamily="34" charset="0"/>
            </a:rPr>
            <a:t>Deportivos 3,033, Culturales 3,430 y Comunitarios 915</a:t>
          </a:r>
          <a:endParaRPr lang="es-MX" b="1">
            <a:effectLst/>
            <a:latin typeface="Arial" pitchFamily="34" charset="0"/>
            <a:cs typeface="Arial" pitchFamily="34" charset="0"/>
          </a:endParaRPr>
        </a:p>
        <a:p xmlns:a="http://schemas.openxmlformats.org/drawingml/2006/main">
          <a:endParaRPr lang="es-MX" sz="1100" b="1" baseline="0">
            <a:latin typeface="Arial" pitchFamily="34" charset="0"/>
            <a:cs typeface="Arial" pitchFamily="34" charset="0"/>
          </a:endParaRPr>
        </a:p>
        <a:p xmlns:a="http://schemas.openxmlformats.org/drawingml/2006/main">
          <a:endParaRPr lang="es-MX" sz="1100"/>
        </a:p>
      </cdr:txBody>
    </cdr:sp>
  </cdr:relSizeAnchor>
</c:userShapes>
</file>

<file path=ppt/drawings/drawing46.xml><?xml version="1.0" encoding="utf-8"?>
<c:userShapes xmlns:c="http://schemas.openxmlformats.org/drawingml/2006/chart">
  <cdr:relSizeAnchor xmlns:cdr="http://schemas.openxmlformats.org/drawingml/2006/chartDrawing">
    <cdr:from>
      <cdr:x>0.50792</cdr:x>
      <cdr:y>0.13953</cdr:y>
    </cdr:from>
    <cdr:to>
      <cdr:x>0.89652</cdr:x>
      <cdr:y>0.35465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4405313" y="879231"/>
          <a:ext cx="3370384" cy="13554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200" b="1" baseline="0">
              <a:latin typeface="Arial" pitchFamily="34" charset="0"/>
              <a:cs typeface="Arial" pitchFamily="34" charset="0"/>
            </a:rPr>
            <a:t>Becas otorgadas por las UUTT: 58,058</a:t>
          </a:r>
        </a:p>
        <a:p xmlns:a="http://schemas.openxmlformats.org/drawingml/2006/main">
          <a:pPr algn="ctr"/>
          <a:r>
            <a:rPr lang="es-MX" sz="1200" b="1" baseline="0">
              <a:latin typeface="Arial" pitchFamily="34" charset="0"/>
              <a:cs typeface="Arial" pitchFamily="34" charset="0"/>
            </a:rPr>
            <a:t>Matrícula total: 108,756</a:t>
          </a:r>
        </a:p>
        <a:p xmlns:a="http://schemas.openxmlformats.org/drawingml/2006/main">
          <a:pPr algn="ctr"/>
          <a:r>
            <a:rPr lang="es-MX" sz="1200" b="1" baseline="0">
              <a:latin typeface="Arial" pitchFamily="34" charset="0"/>
              <a:cs typeface="Arial" pitchFamily="34" charset="0"/>
            </a:rPr>
            <a:t>Alumnos becados: 53.38%</a:t>
          </a:r>
          <a:endParaRPr lang="es-MX" sz="1200" b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0.50589</cdr:x>
      <cdr:y>0.3274</cdr:y>
    </cdr:from>
    <cdr:to>
      <cdr:x>0.84268</cdr:x>
      <cdr:y>0.39834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4385885" y="2058829"/>
          <a:ext cx="2919866" cy="44610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1100" b="1">
              <a:latin typeface="Arial" pitchFamily="34" charset="0"/>
              <a:cs typeface="Arial" pitchFamily="34" charset="0"/>
            </a:rPr>
            <a:t>De un</a:t>
          </a:r>
          <a:r>
            <a:rPr lang="es-MX" sz="1100" b="1" baseline="0">
              <a:latin typeface="Arial" pitchFamily="34" charset="0"/>
              <a:cs typeface="Arial" pitchFamily="34" charset="0"/>
            </a:rPr>
            <a:t> total de 18,999 alumnos egresados, se titularon 16, 440  </a:t>
          </a:r>
          <a:endParaRPr lang="es-MX" sz="1100" b="1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0.41858</cdr:x>
      <cdr:y>0.65136</cdr:y>
    </cdr:from>
    <cdr:to>
      <cdr:x>0.7902</cdr:x>
      <cdr:y>0.74798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3628927" y="4096064"/>
          <a:ext cx="3221832" cy="6075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100" b="1">
              <a:latin typeface="Arial" pitchFamily="34" charset="0"/>
              <a:ea typeface="+mn-ea"/>
              <a:cs typeface="Arial" pitchFamily="34" charset="0"/>
            </a:rPr>
            <a:t>De un</a:t>
          </a:r>
          <a:r>
            <a:rPr lang="es-MX" sz="1100" b="1" baseline="0">
              <a:latin typeface="Arial" pitchFamily="34" charset="0"/>
              <a:ea typeface="+mn-ea"/>
              <a:cs typeface="Arial" pitchFamily="34" charset="0"/>
            </a:rPr>
            <a:t> total de 22,019 alumnos egresados, se titularon 19,355</a:t>
          </a:r>
          <a:endParaRPr lang="es-MX" sz="1100" b="1">
            <a:latin typeface="Arial" pitchFamily="34" charset="0"/>
            <a:ea typeface="+mn-ea"/>
            <a:cs typeface="Arial" pitchFamily="34" charset="0"/>
          </a:endParaRPr>
        </a:p>
        <a:p xmlns:a="http://schemas.openxmlformats.org/drawingml/2006/main">
          <a:endParaRPr lang="es-MX" sz="160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0.1711</cdr:x>
      <cdr:y>0.38794</cdr:y>
    </cdr:from>
    <cdr:to>
      <cdr:x>0.4323</cdr:x>
      <cdr:y>0.53343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1483395" y="2439565"/>
          <a:ext cx="2264524" cy="9148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900" b="1">
              <a:latin typeface="Arial" pitchFamily="34" charset="0"/>
              <a:cs typeface="Arial" pitchFamily="34" charset="0"/>
            </a:rPr>
            <a:t>El total de alumnos titulados acumulado fue</a:t>
          </a:r>
          <a:r>
            <a:rPr lang="es-MX" sz="900" b="1" baseline="0">
              <a:latin typeface="Arial" pitchFamily="34" charset="0"/>
              <a:cs typeface="Arial" pitchFamily="34" charset="0"/>
            </a:rPr>
            <a:t> de 105,943, de los cuales 84,383 están registrados ante la Dirección General de Profesiones</a:t>
          </a:r>
          <a:endParaRPr lang="es-MX" sz="900" b="1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0.68847</cdr:x>
      <cdr:y>0.05873</cdr:y>
    </cdr:from>
    <cdr:to>
      <cdr:x>0.98947</cdr:x>
      <cdr:y>0.18905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5968805" y="369336"/>
          <a:ext cx="2609578" cy="8194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900" b="1">
              <a:latin typeface="Arial" pitchFamily="34" charset="0"/>
              <a:ea typeface="+mn-ea"/>
              <a:cs typeface="Arial" pitchFamily="34" charset="0"/>
            </a:rPr>
            <a:t>El total de alumnos titulados acumulado fue</a:t>
          </a:r>
          <a:r>
            <a:rPr lang="es-MX" sz="900" b="1" baseline="0">
              <a:latin typeface="Arial" pitchFamily="34" charset="0"/>
              <a:ea typeface="+mn-ea"/>
              <a:cs typeface="Arial" pitchFamily="34" charset="0"/>
            </a:rPr>
            <a:t> de 177,714, de los cuales 149,576 están registrados ante la Dirección General de Profesiones</a:t>
          </a:r>
          <a:endParaRPr lang="es-MX" sz="900" b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0.05985</cdr:x>
      <cdr:y>0.24125</cdr:y>
    </cdr:from>
    <cdr:to>
      <cdr:x>0.26889</cdr:x>
      <cdr:y>0.44066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518841" y="1517805"/>
          <a:ext cx="1812074" cy="12545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MX" sz="900" b="1">
              <a:latin typeface="Arial" pitchFamily="34" charset="0"/>
              <a:cs typeface="Arial" pitchFamily="34" charset="0"/>
            </a:rPr>
            <a:t>De un total de 18,999 egresados,  6,789 se incorporaron al mercado laboral a seis meses de su egreso</a:t>
          </a:r>
        </a:p>
      </cdr:txBody>
    </cdr:sp>
  </cdr:relSizeAnchor>
  <cdr:relSizeAnchor xmlns:cdr="http://schemas.openxmlformats.org/drawingml/2006/chartDrawing">
    <cdr:from>
      <cdr:x>0.82723</cdr:x>
      <cdr:y>0.40619</cdr:y>
    </cdr:from>
    <cdr:to>
      <cdr:x>0.99249</cdr:x>
      <cdr:y>0.64006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7170854" y="2555488"/>
          <a:ext cx="1432622" cy="14713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900" b="1">
              <a:latin typeface="Arial" pitchFamily="34" charset="0"/>
              <a:ea typeface="+mn-ea"/>
              <a:cs typeface="Arial" pitchFamily="34" charset="0"/>
            </a:rPr>
            <a:t>De un total de 22,019 egresados,  9,348 se incorporaron al mercado laboral a seis meses de su egreso</a:t>
          </a:r>
          <a:endParaRPr lang="es-MX" sz="900" b="1">
            <a:latin typeface="Arial" pitchFamily="34" charset="0"/>
            <a:cs typeface="Arial" pitchFamily="34" charset="0"/>
          </a:endParaRPr>
        </a:p>
        <a:p xmlns:a="http://schemas.openxmlformats.org/drawingml/2006/main">
          <a:pPr algn="ctr"/>
          <a:endParaRPr lang="es-MX" sz="900" b="1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0.31299</cdr:x>
      <cdr:y>0.31376</cdr:y>
    </cdr:from>
    <cdr:to>
      <cdr:x>0.56502</cdr:x>
      <cdr:y>0.61465</cdr:y>
    </cdr:to>
    <cdr:cxnSp macro="">
      <cdr:nvCxnSpPr>
        <cdr:cNvPr id="6" name="5 Conector recto"/>
        <cdr:cNvCxnSpPr/>
      </cdr:nvCxnSpPr>
      <cdr:spPr>
        <a:xfrm xmlns:a="http://schemas.openxmlformats.org/drawingml/2006/main" flipV="1">
          <a:off x="2713528" y="1973036"/>
          <a:ext cx="2185043" cy="1892157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tx1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0.3846</cdr:x>
      <cdr:y>0.38996</cdr:y>
    </cdr:from>
    <cdr:to>
      <cdr:x>0.47179</cdr:x>
      <cdr:y>0.43198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3334380" y="2452232"/>
          <a:ext cx="755910" cy="2642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1200" b="1">
              <a:latin typeface="Arial" pitchFamily="34" charset="0"/>
              <a:cs typeface="Arial" pitchFamily="34" charset="0"/>
            </a:rPr>
            <a:t>6.8 %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0.03475</cdr:x>
      <cdr:y>0.12674</cdr:y>
    </cdr:from>
    <cdr:to>
      <cdr:x>0.19731</cdr:x>
      <cdr:y>0.43895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301301" y="796990"/>
          <a:ext cx="1409311" cy="19633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es-MX" sz="1200" b="1">
              <a:latin typeface="Arial" pitchFamily="34" charset="0"/>
              <a:cs typeface="Arial" pitchFamily="34" charset="0"/>
            </a:rPr>
            <a:t>29,006 egresados</a:t>
          </a:r>
          <a:r>
            <a:rPr lang="es-MX" sz="1200" b="1" baseline="0">
              <a:latin typeface="Arial" pitchFamily="34" charset="0"/>
              <a:cs typeface="Arial" pitchFamily="34" charset="0"/>
            </a:rPr>
            <a:t> de TSU de las últimas cinco generaciones que trabajan en área afín de 54,452 egresados</a:t>
          </a:r>
        </a:p>
        <a:p xmlns:a="http://schemas.openxmlformats.org/drawingml/2006/main">
          <a:pPr algn="ctr"/>
          <a:endParaRPr lang="es-MX" sz="1200" b="1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0.44283</cdr:x>
      <cdr:y>0.12519</cdr:y>
    </cdr:from>
    <cdr:to>
      <cdr:x>0.58072</cdr:x>
      <cdr:y>0.41267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3839158" y="787269"/>
          <a:ext cx="1195485" cy="18078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200" b="1">
              <a:latin typeface="Arial" pitchFamily="34" charset="0"/>
              <a:cs typeface="Arial" pitchFamily="34" charset="0"/>
            </a:rPr>
            <a:t>6,484 egresados de</a:t>
          </a:r>
          <a:r>
            <a:rPr lang="es-MX" sz="1200" b="1" baseline="0">
              <a:latin typeface="Arial" pitchFamily="34" charset="0"/>
              <a:cs typeface="Arial" pitchFamily="34" charset="0"/>
            </a:rPr>
            <a:t> TSU del ciclo escolar que trabajan en área afín de 9,348 egresados</a:t>
          </a:r>
          <a:endParaRPr lang="es-MX" sz="1200" b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0.50419</cdr:x>
      <cdr:y>0.09583</cdr:y>
    </cdr:from>
    <cdr:to>
      <cdr:x>0.84009</cdr:x>
      <cdr:y>0.25045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4371195" y="602601"/>
          <a:ext cx="2912151" cy="9723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l"/>
          <a:r>
            <a:rPr lang="es-MX" sz="1000" b="1">
              <a:latin typeface="Arial" pitchFamily="34" charset="0"/>
              <a:cs typeface="Arial" pitchFamily="34" charset="0"/>
            </a:rPr>
            <a:t>Se encuestaron a</a:t>
          </a:r>
          <a:r>
            <a:rPr lang="es-MX" sz="1000" b="1" baseline="0">
              <a:latin typeface="Arial" pitchFamily="34" charset="0"/>
              <a:cs typeface="Arial" pitchFamily="34" charset="0"/>
            </a:rPr>
            <a:t> 8,446 egresados, de los cuales respondieron estar Muy Satisfechos y Satisfechos 7,363</a:t>
          </a:r>
          <a:endParaRPr lang="es-MX" sz="1000" b="1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0.44921</cdr:x>
      <cdr:y>0.8068</cdr:y>
    </cdr:from>
    <cdr:to>
      <cdr:x>0.85874</cdr:x>
      <cdr:y>0.91345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3894553" y="5073520"/>
          <a:ext cx="3550498" cy="6706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 anchor="ctr"/>
        <a:lstStyle xmlns:a="http://schemas.openxmlformats.org/drawingml/2006/main"/>
        <a:p xmlns:a="http://schemas.openxmlformats.org/drawingml/2006/main">
          <a:pPr algn="l"/>
          <a:r>
            <a:rPr lang="es-MX" sz="1000" b="1">
              <a:effectLst/>
              <a:latin typeface="Arial" pitchFamily="34" charset="0"/>
              <a:ea typeface="+mn-ea"/>
              <a:cs typeface="Arial" pitchFamily="34" charset="0"/>
            </a:rPr>
            <a:t>Se encuestaron a</a:t>
          </a:r>
          <a:r>
            <a:rPr lang="es-MX" sz="1000" b="1" baseline="0">
              <a:effectLst/>
              <a:latin typeface="Arial" pitchFamily="34" charset="0"/>
              <a:ea typeface="+mn-ea"/>
              <a:cs typeface="Arial" pitchFamily="34" charset="0"/>
            </a:rPr>
            <a:t> 9,277 egresados, de los cuales </a:t>
          </a:r>
          <a:endParaRPr lang="es-MX" sz="1000" b="1">
            <a:effectLst/>
            <a:latin typeface="Arial" pitchFamily="34" charset="0"/>
            <a:cs typeface="Arial" pitchFamily="34" charset="0"/>
          </a:endParaRPr>
        </a:p>
        <a:p xmlns:a="http://schemas.openxmlformats.org/drawingml/2006/main">
          <a:pPr algn="l"/>
          <a:r>
            <a:rPr lang="es-MX" sz="1000" b="1" baseline="0">
              <a:effectLst/>
              <a:latin typeface="Arial" pitchFamily="34" charset="0"/>
              <a:ea typeface="+mn-ea"/>
              <a:cs typeface="Arial" pitchFamily="34" charset="0"/>
            </a:rPr>
            <a:t>respondieron estar Muy Satisfechos y Satisfechos 7,587</a:t>
          </a:r>
          <a:endParaRPr lang="es-MX" sz="1000" b="1">
            <a:effectLst/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0.52803</cdr:x>
      <cdr:y>0.31221</cdr:y>
    </cdr:from>
    <cdr:to>
      <cdr:x>0.85426</cdr:x>
      <cdr:y>0.73261</cdr:y>
    </cdr:to>
    <cdr:cxnSp macro="">
      <cdr:nvCxnSpPr>
        <cdr:cNvPr id="6" name="5 Conector recto"/>
        <cdr:cNvCxnSpPr/>
      </cdr:nvCxnSpPr>
      <cdr:spPr>
        <a:xfrm xmlns:a="http://schemas.openxmlformats.org/drawingml/2006/main" flipH="1">
          <a:off x="4577832" y="1963316"/>
          <a:ext cx="2828342" cy="2643674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0.69619</cdr:x>
      <cdr:y>0.53941</cdr:y>
    </cdr:from>
    <cdr:to>
      <cdr:x>0.79148</cdr:x>
      <cdr:y>0.58578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6035740" y="3392066"/>
          <a:ext cx="826148" cy="2915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200" b="1">
              <a:latin typeface="Arial" pitchFamily="34" charset="0"/>
              <a:cs typeface="Arial" pitchFamily="34" charset="0"/>
            </a:rPr>
            <a:t>-5.4%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214C7-6A7E-447A-8674-B3184E56F48F}" type="datetimeFigureOut">
              <a:rPr lang="es-MX" smtClean="0"/>
              <a:t>31/08/2011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3A44-E7DA-4454-BCC8-03752BE3C42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29538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214C7-6A7E-447A-8674-B3184E56F48F}" type="datetimeFigureOut">
              <a:rPr lang="es-MX" smtClean="0"/>
              <a:t>31/08/2011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3A44-E7DA-4454-BCC8-03752BE3C42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36491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214C7-6A7E-447A-8674-B3184E56F48F}" type="datetimeFigureOut">
              <a:rPr lang="es-MX" smtClean="0"/>
              <a:t>31/08/2011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3A44-E7DA-4454-BCC8-03752BE3C42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24450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214C7-6A7E-447A-8674-B3184E56F48F}" type="datetimeFigureOut">
              <a:rPr lang="es-MX" smtClean="0"/>
              <a:t>31/08/2011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3A44-E7DA-4454-BCC8-03752BE3C42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25914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214C7-6A7E-447A-8674-B3184E56F48F}" type="datetimeFigureOut">
              <a:rPr lang="es-MX" smtClean="0"/>
              <a:t>31/08/2011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3A44-E7DA-4454-BCC8-03752BE3C42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91771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214C7-6A7E-447A-8674-B3184E56F48F}" type="datetimeFigureOut">
              <a:rPr lang="es-MX" smtClean="0"/>
              <a:t>31/08/2011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3A44-E7DA-4454-BCC8-03752BE3C42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49646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214C7-6A7E-447A-8674-B3184E56F48F}" type="datetimeFigureOut">
              <a:rPr lang="es-MX" smtClean="0"/>
              <a:t>31/08/2011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3A44-E7DA-4454-BCC8-03752BE3C42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01478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214C7-6A7E-447A-8674-B3184E56F48F}" type="datetimeFigureOut">
              <a:rPr lang="es-MX" smtClean="0"/>
              <a:t>31/08/2011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3A44-E7DA-4454-BCC8-03752BE3C42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4960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214C7-6A7E-447A-8674-B3184E56F48F}" type="datetimeFigureOut">
              <a:rPr lang="es-MX" smtClean="0"/>
              <a:t>31/08/2011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3A44-E7DA-4454-BCC8-03752BE3C42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6347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214C7-6A7E-447A-8674-B3184E56F48F}" type="datetimeFigureOut">
              <a:rPr lang="es-MX" smtClean="0"/>
              <a:t>31/08/2011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3A44-E7DA-4454-BCC8-03752BE3C42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3698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214C7-6A7E-447A-8674-B3184E56F48F}" type="datetimeFigureOut">
              <a:rPr lang="es-MX" smtClean="0"/>
              <a:t>31/08/2011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3A44-E7DA-4454-BCC8-03752BE3C42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31496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214C7-6A7E-447A-8674-B3184E56F48F}" type="datetimeFigureOut">
              <a:rPr lang="es-MX" smtClean="0"/>
              <a:t>31/08/2011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B3A44-E7DA-4454-BCC8-03752BE3C42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64016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2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4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5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6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7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9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0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1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2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3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 contourW="12700">
              <a:bevelT w="38100" h="38100"/>
              <a:bevelB w="38100" h="38100"/>
              <a:contourClr>
                <a:srgbClr val="3399FF"/>
              </a:contourClr>
            </a:sp3d>
          </a:bodyPr>
          <a:lstStyle/>
          <a:p>
            <a:r>
              <a:rPr lang="es-MX" sz="3600" b="1" dirty="0" smtClean="0"/>
              <a:t>SUBSERCRETARÍA DE EDUCACIÓN SUPERIOR</a:t>
            </a:r>
            <a:r>
              <a:rPr lang="es-MX" sz="2800" dirty="0" smtClean="0"/>
              <a:t/>
            </a:r>
            <a:br>
              <a:rPr lang="es-MX" sz="2800" dirty="0" smtClean="0"/>
            </a:br>
            <a:r>
              <a:rPr lang="es-MX" sz="2800" dirty="0" smtClean="0"/>
              <a:t/>
            </a:r>
            <a:br>
              <a:rPr lang="es-MX" sz="2800" dirty="0" smtClean="0"/>
            </a:br>
            <a:r>
              <a:rPr lang="es-MX" sz="3200" b="1" dirty="0" smtClean="0"/>
              <a:t>COORDINACIÓN GENERAL DE UNIVERSIDADES</a:t>
            </a:r>
            <a:br>
              <a:rPr lang="es-MX" sz="3200" b="1" dirty="0" smtClean="0"/>
            </a:br>
            <a:r>
              <a:rPr lang="es-MX" sz="3200" b="1" dirty="0" smtClean="0"/>
              <a:t> TECNOLÓGICAS</a:t>
            </a:r>
            <a:br>
              <a:rPr lang="es-MX" sz="3200" b="1" dirty="0" smtClean="0"/>
            </a:br>
            <a:r>
              <a:rPr lang="es-MX" sz="3200" b="1" dirty="0" smtClean="0"/>
              <a:t/>
            </a:r>
            <a:br>
              <a:rPr lang="es-MX" sz="3200" b="1" dirty="0" smtClean="0"/>
            </a:br>
            <a:r>
              <a:rPr lang="es-MX" sz="1600" b="1" dirty="0"/>
              <a:t/>
            </a:r>
            <a:br>
              <a:rPr lang="es-MX" sz="1600" b="1" dirty="0"/>
            </a:br>
            <a:r>
              <a:rPr lang="es-MX" sz="1600" b="1" dirty="0" smtClean="0"/>
              <a:t/>
            </a:r>
            <a:br>
              <a:rPr lang="es-MX" sz="1600" b="1" dirty="0" smtClean="0"/>
            </a:br>
            <a:r>
              <a:rPr lang="es-MX" sz="1400" dirty="0"/>
              <a:t/>
            </a:r>
            <a:br>
              <a:rPr lang="es-MX" sz="1400" dirty="0"/>
            </a:br>
            <a:r>
              <a:rPr lang="es-MX" sz="2800" b="1" dirty="0" smtClean="0">
                <a:latin typeface="Arial" pitchFamily="34" charset="0"/>
                <a:cs typeface="Arial" pitchFamily="34" charset="0"/>
              </a:rPr>
              <a:t>COMPARATIVO DE CIFRAS DEL SUBSISTEMA DE UNIVERSIDADES TECNOLÓGICAS 2006 VS 2010</a:t>
            </a:r>
            <a:endParaRPr lang="es-MX" sz="2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3453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0049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35702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828776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4873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849963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150620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76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72068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58304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8253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252527"/>
              </p:ext>
            </p:extLst>
          </p:nvPr>
        </p:nvGraphicFramePr>
        <p:xfrm>
          <a:off x="0" y="0"/>
          <a:ext cx="9144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325018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36865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315534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87329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746420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593197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758012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425533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656902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50584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39092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131585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377904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78016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365044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210630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343357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031119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793288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85460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010206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0800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634681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7153" y="284778"/>
          <a:ext cx="8669694" cy="6288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9619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7153" y="284778"/>
          <a:ext cx="8669694" cy="6288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744988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7153" y="284778"/>
          <a:ext cx="8669694" cy="6288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43594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923855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398052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374791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6266322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25001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4046096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41574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1 Gráfic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727898"/>
              </p:ext>
            </p:extLst>
          </p:nvPr>
        </p:nvGraphicFramePr>
        <p:xfrm>
          <a:off x="0" y="0"/>
          <a:ext cx="9143999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5983076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9396999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4353039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092322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656565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8100015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8831884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6181928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0992964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6951070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28788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5812874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37164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2727417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1487621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158899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7734582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4555889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64370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4189017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1119726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58160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1652945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3705782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895962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89650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39208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4451040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04681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53989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>
            <a:graphicFrameLocks noGrp="1"/>
          </p:cNvGraphicFramePr>
          <p:nvPr/>
        </p:nvGraphicFramePr>
        <p:xfrm>
          <a:off x="235377" y="283002"/>
          <a:ext cx="8673245" cy="629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804674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2251</Words>
  <Application>Microsoft Office PowerPoint</Application>
  <PresentationFormat>Presentación en pantalla (4:3)</PresentationFormat>
  <Paragraphs>292</Paragraphs>
  <Slides>75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75</vt:i4>
      </vt:variant>
    </vt:vector>
  </HeadingPairs>
  <TitlesOfParts>
    <vt:vector size="76" baseType="lpstr">
      <vt:lpstr>Tema de Office</vt:lpstr>
      <vt:lpstr>SUBSERCRETARÍA DE EDUCACIÓN SUPERIOR  COORDINACIÓN GENERAL DE UNIVERSIDADES  TECNOLÓGICAS     COMPARATIVO DE CIFRAS DEL SUBSISTEMA DE UNIVERSIDADES TECNOLÓGICAS 2006 VS 2010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Secretaria de Educacion Publica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ARMANDO MEJIA CASTANEDA</dc:creator>
  <cp:lastModifiedBy>CARLOS ARMANDO MEJIA CASTANEDA</cp:lastModifiedBy>
  <cp:revision>5</cp:revision>
  <dcterms:created xsi:type="dcterms:W3CDTF">2011-08-31T17:25:28Z</dcterms:created>
  <dcterms:modified xsi:type="dcterms:W3CDTF">2011-08-31T18:17:06Z</dcterms:modified>
</cp:coreProperties>
</file>