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70" r:id="rId2"/>
    <p:sldId id="334" r:id="rId3"/>
    <p:sldId id="256" r:id="rId4"/>
    <p:sldId id="301" r:id="rId5"/>
    <p:sldId id="304" r:id="rId6"/>
    <p:sldId id="335" r:id="rId7"/>
    <p:sldId id="292" r:id="rId8"/>
    <p:sldId id="342" r:id="rId9"/>
    <p:sldId id="305" r:id="rId10"/>
    <p:sldId id="329" r:id="rId11"/>
    <p:sldId id="312" r:id="rId12"/>
    <p:sldId id="330" r:id="rId13"/>
    <p:sldId id="313" r:id="rId14"/>
    <p:sldId id="314" r:id="rId15"/>
    <p:sldId id="316" r:id="rId16"/>
    <p:sldId id="317" r:id="rId17"/>
    <p:sldId id="318" r:id="rId18"/>
    <p:sldId id="323" r:id="rId19"/>
    <p:sldId id="333" r:id="rId20"/>
    <p:sldId id="324" r:id="rId21"/>
    <p:sldId id="325" r:id="rId22"/>
    <p:sldId id="258" r:id="rId23"/>
    <p:sldId id="320" r:id="rId24"/>
    <p:sldId id="327" r:id="rId25"/>
    <p:sldId id="331" r:id="rId26"/>
    <p:sldId id="332" r:id="rId27"/>
    <p:sldId id="343" r:id="rId28"/>
    <p:sldId id="293" r:id="rId29"/>
    <p:sldId id="300" r:id="rId30"/>
    <p:sldId id="280" r:id="rId31"/>
    <p:sldId id="291" r:id="rId32"/>
    <p:sldId id="340" r:id="rId33"/>
    <p:sldId id="341" r:id="rId34"/>
    <p:sldId id="337" r:id="rId35"/>
    <p:sldId id="339" r:id="rId3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50" autoAdjust="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77114B-260F-4464-A08F-C8752D90F53E}" type="datetimeFigureOut">
              <a:rPr lang="es-ES" smtClean="0"/>
              <a:t>08/08/2021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E4515-F625-4532-AED8-34928F8A32E9}" type="slidenum">
              <a:rPr lang="es-ES" smtClean="0"/>
              <a:t>‹Nº›</a:t>
            </a:fld>
            <a:endParaRPr lang="es-ES"/>
          </a:p>
        </p:txBody>
      </p:sp>
    </p:spTree>
    <p:extLst>
      <p:ext uri="{BB962C8B-B14F-4D97-AF65-F5344CB8AC3E}">
        <p14:creationId xmlns:p14="http://schemas.microsoft.com/office/powerpoint/2010/main" val="333036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0BE4515-F625-4532-AED8-34928F8A32E9}" type="slidenum">
              <a:rPr lang="es-ES" smtClean="0"/>
              <a:t>4</a:t>
            </a:fld>
            <a:endParaRPr lang="es-ES"/>
          </a:p>
        </p:txBody>
      </p:sp>
    </p:spTree>
    <p:extLst>
      <p:ext uri="{BB962C8B-B14F-4D97-AF65-F5344CB8AC3E}">
        <p14:creationId xmlns:p14="http://schemas.microsoft.com/office/powerpoint/2010/main" val="133304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34945EF-A601-4E2B-ADCE-10AF1B4F960E}" type="datetimeFigureOut">
              <a:rPr lang="es-MX" smtClean="0"/>
              <a:t>08/08/2021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ACEDFF-D493-417D-87C0-AE35E1994B1E}" type="slidenum">
              <a:rPr lang="es-MX" smtClean="0"/>
              <a:t>‹Nº›</a:t>
            </a:fld>
            <a:endParaRPr lang="es-MX"/>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34945EF-A601-4E2B-ADCE-10AF1B4F960E}" type="datetimeFigureOut">
              <a:rPr lang="es-MX" smtClean="0"/>
              <a:t>08/08/2021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ACEDFF-D493-417D-87C0-AE35E1994B1E}"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4945EF-A601-4E2B-ADCE-10AF1B4F960E}" type="datetimeFigureOut">
              <a:rPr lang="es-MX" smtClean="0"/>
              <a:t>08/08/2021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ACEDFF-D493-417D-87C0-AE35E1994B1E}"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4945EF-A601-4E2B-ADCE-10AF1B4F960E}" type="datetimeFigureOut">
              <a:rPr lang="es-MX" smtClean="0"/>
              <a:t>08/08/2021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ACEDFF-D493-417D-87C0-AE35E1994B1E}"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34945EF-A601-4E2B-ADCE-10AF1B4F960E}" type="datetimeFigureOut">
              <a:rPr lang="es-MX" smtClean="0"/>
              <a:t>08/08/2021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DACEDFF-D493-417D-87C0-AE35E1994B1E}"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4945EF-A601-4E2B-ADCE-10AF1B4F960E}" type="datetimeFigureOut">
              <a:rPr lang="es-MX" smtClean="0"/>
              <a:t>08/08/2021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DACEDFF-D493-417D-87C0-AE35E1994B1E}"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34945EF-A601-4E2B-ADCE-10AF1B4F960E}" type="datetimeFigureOut">
              <a:rPr lang="es-MX" smtClean="0"/>
              <a:t>08/08/2021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DACEDFF-D493-417D-87C0-AE35E1994B1E}" type="slidenum">
              <a:rPr lang="es-MX" smtClean="0"/>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34945EF-A601-4E2B-ADCE-10AF1B4F960E}" type="datetimeFigureOut">
              <a:rPr lang="es-MX" smtClean="0"/>
              <a:t>08/08/2021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DACEDFF-D493-417D-87C0-AE35E1994B1E}"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945EF-A601-4E2B-ADCE-10AF1B4F960E}" type="datetimeFigureOut">
              <a:rPr lang="es-MX" smtClean="0"/>
              <a:t>08/08/2021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DACEDFF-D493-417D-87C0-AE35E1994B1E}"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34945EF-A601-4E2B-ADCE-10AF1B4F960E}" type="datetimeFigureOut">
              <a:rPr lang="es-MX" smtClean="0"/>
              <a:t>08/08/2021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DACEDFF-D493-417D-87C0-AE35E1994B1E}"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34945EF-A601-4E2B-ADCE-10AF1B4F960E}" type="datetimeFigureOut">
              <a:rPr lang="es-MX" smtClean="0"/>
              <a:t>08/08/2021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DACEDFF-D493-417D-87C0-AE35E1994B1E}" type="slidenum">
              <a:rPr lang="es-MX" smtClean="0"/>
              <a:t>‹Nº›</a:t>
            </a:fld>
            <a:endParaRPr lang="es-MX"/>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34945EF-A601-4E2B-ADCE-10AF1B4F960E}" type="datetimeFigureOut">
              <a:rPr lang="es-MX" smtClean="0"/>
              <a:t>08/08/2021</a:t>
            </a:fld>
            <a:endParaRPr lang="es-MX"/>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MX"/>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DACEDFF-D493-417D-87C0-AE35E1994B1E}"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lertadores.funcionpublica.gob.mx/" TargetMode="External"/><Relationship Id="rId2" Type="http://schemas.openxmlformats.org/officeDocument/2006/relationships/hyperlink" Target="https://sidec.funcinpublica.gob.m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tapia@nube.sep.gob.mx" TargetMode="External"/><Relationship Id="rId2" Type="http://schemas.openxmlformats.org/officeDocument/2006/relationships/hyperlink" Target="mailto:quejas_denuncias@nube.sep.gob.m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71600" y="2708920"/>
            <a:ext cx="7300396" cy="830997"/>
          </a:xfrm>
          <a:prstGeom prst="rect">
            <a:avLst/>
          </a:prstGeom>
          <a:noFill/>
        </p:spPr>
        <p:txBody>
          <a:bodyPr wrap="none" rtlCol="0">
            <a:spAutoFit/>
          </a:bodyPr>
          <a:lstStyle/>
          <a:p>
            <a:r>
              <a:rPr lang="es-MX" sz="4800" b="1" dirty="0" smtClean="0"/>
              <a:t>Reunión de Capacitación</a:t>
            </a:r>
            <a:endParaRPr lang="es-MX" sz="4800" b="1" dirty="0"/>
          </a:p>
        </p:txBody>
      </p:sp>
      <p:pic>
        <p:nvPicPr>
          <p:cNvPr id="1026" name="Picture 2" descr="C:\Users\manuel_carrasco\Desktop\Logotipos\T LOGO HORIZONT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861048"/>
            <a:ext cx="5196292" cy="2154029"/>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907704" y="836712"/>
            <a:ext cx="5544616" cy="707886"/>
          </a:xfrm>
          <a:prstGeom prst="rect">
            <a:avLst/>
          </a:prstGeom>
          <a:noFill/>
        </p:spPr>
        <p:txBody>
          <a:bodyPr wrap="square" rtlCol="0">
            <a:spAutoFit/>
          </a:bodyPr>
          <a:lstStyle/>
          <a:p>
            <a:pPr algn="ctr"/>
            <a:r>
              <a:rPr lang="es-MX" sz="4000" b="1" dirty="0" smtClean="0"/>
              <a:t>CONTRALORÍA SOCIAL</a:t>
            </a:r>
            <a:endParaRPr lang="es-ES" sz="4000" b="1" dirty="0"/>
          </a:p>
        </p:txBody>
      </p:sp>
      <p:sp>
        <p:nvSpPr>
          <p:cNvPr id="2" name="CuadroTexto 1"/>
          <p:cNvSpPr txBox="1"/>
          <p:nvPr/>
        </p:nvSpPr>
        <p:spPr>
          <a:xfrm>
            <a:off x="1907704" y="1700808"/>
            <a:ext cx="5544616" cy="646331"/>
          </a:xfrm>
          <a:prstGeom prst="rect">
            <a:avLst/>
          </a:prstGeom>
          <a:noFill/>
        </p:spPr>
        <p:txBody>
          <a:bodyPr wrap="square" rtlCol="0">
            <a:spAutoFit/>
          </a:bodyPr>
          <a:lstStyle/>
          <a:p>
            <a:pPr algn="ctr"/>
            <a:r>
              <a:rPr lang="es-US" b="1" dirty="0" smtClean="0">
                <a:latin typeface="Arial" panose="020B0604020202020204" pitchFamily="34" charset="0"/>
                <a:cs typeface="Arial" panose="020B0604020202020204" pitchFamily="34" charset="0"/>
              </a:rPr>
              <a:t>PROGRAMA SUBSIDIOS PARA ORGANISMOS DESCENTRALIZADOS ESTATALES (PSODE)2021</a:t>
            </a:r>
            <a:endParaRPr lang="en-US"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3"/>
          <a:srcRect l="34504" t="17517" r="33397" b="19485"/>
          <a:stretch/>
        </p:blipFill>
        <p:spPr>
          <a:xfrm>
            <a:off x="481089" y="372206"/>
            <a:ext cx="1282599" cy="1415282"/>
          </a:xfrm>
          <a:prstGeom prst="rect">
            <a:avLst/>
          </a:prstGeom>
        </p:spPr>
      </p:pic>
    </p:spTree>
    <p:extLst>
      <p:ext uri="{BB962C8B-B14F-4D97-AF65-F5344CB8AC3E}">
        <p14:creationId xmlns:p14="http://schemas.microsoft.com/office/powerpoint/2010/main" val="3315768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1081088"/>
            <a:ext cx="447675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538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88640"/>
            <a:ext cx="8424936" cy="477054"/>
          </a:xfrm>
          <a:prstGeom prst="rect">
            <a:avLst/>
          </a:prstGeom>
        </p:spPr>
        <p:txBody>
          <a:bodyPr wrap="square">
            <a:spAutoFit/>
          </a:bodyPr>
          <a:lstStyle/>
          <a:p>
            <a:pPr algn="ctr">
              <a:defRPr/>
            </a:pPr>
            <a:r>
              <a:rPr lang="es-ES" sz="2500" b="1" dirty="0">
                <a:solidFill>
                  <a:srgbClr val="002060"/>
                </a:solidFill>
              </a:rPr>
              <a:t>B.- Programa Anual de Trabajo de Contraloría </a:t>
            </a:r>
            <a:r>
              <a:rPr lang="es-ES" sz="2500" b="1" dirty="0" smtClean="0">
                <a:solidFill>
                  <a:srgbClr val="002060"/>
                </a:solidFill>
              </a:rPr>
              <a:t>Social</a:t>
            </a:r>
            <a:endParaRPr lang="es-ES" sz="2500" b="1" dirty="0">
              <a:solidFill>
                <a:srgbClr val="002060"/>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844824"/>
            <a:ext cx="7397656" cy="4032448"/>
          </a:xfrm>
          <a:prstGeom prst="rect">
            <a:avLst/>
          </a:prstGeom>
        </p:spPr>
      </p:pic>
    </p:spTree>
    <p:extLst>
      <p:ext uri="{BB962C8B-B14F-4D97-AF65-F5344CB8AC3E}">
        <p14:creationId xmlns:p14="http://schemas.microsoft.com/office/powerpoint/2010/main" val="2613953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2664" y="332656"/>
            <a:ext cx="8154653" cy="861774"/>
          </a:xfrm>
          <a:prstGeom prst="rect">
            <a:avLst/>
          </a:prstGeom>
        </p:spPr>
        <p:txBody>
          <a:bodyPr wrap="square">
            <a:spAutoFit/>
          </a:bodyPr>
          <a:lstStyle/>
          <a:p>
            <a:pPr algn="ctr">
              <a:defRPr/>
            </a:pPr>
            <a:r>
              <a:rPr lang="es-ES" sz="2500" b="1" dirty="0" smtClean="0">
                <a:solidFill>
                  <a:srgbClr val="002060"/>
                </a:solidFill>
              </a:rPr>
              <a:t>Programa Anual de Trabajo de Contraloría Social</a:t>
            </a:r>
          </a:p>
          <a:p>
            <a:pPr algn="ctr">
              <a:defRPr/>
            </a:pPr>
            <a:r>
              <a:rPr lang="es-ES" sz="2500" b="1" dirty="0" smtClean="0">
                <a:solidFill>
                  <a:srgbClr val="002060"/>
                </a:solidFill>
              </a:rPr>
              <a:t>(PATCS)</a:t>
            </a:r>
            <a:endParaRPr lang="es-ES" sz="2500" b="1" dirty="0">
              <a:solidFill>
                <a:srgbClr val="002060"/>
              </a:solidFill>
            </a:endParaRPr>
          </a:p>
        </p:txBody>
      </p:sp>
      <p:pic>
        <p:nvPicPr>
          <p:cNvPr id="5" name="Imagen 4"/>
          <p:cNvPicPr>
            <a:picLocks noChangeAspect="1"/>
          </p:cNvPicPr>
          <p:nvPr/>
        </p:nvPicPr>
        <p:blipFill rotWithShape="1">
          <a:blip r:embed="rId2"/>
          <a:srcRect l="14027" t="35733" r="26755" b="25877"/>
          <a:stretch/>
        </p:blipFill>
        <p:spPr>
          <a:xfrm>
            <a:off x="611560" y="1628800"/>
            <a:ext cx="7704856" cy="4176464"/>
          </a:xfrm>
          <a:prstGeom prst="rect">
            <a:avLst/>
          </a:prstGeom>
        </p:spPr>
      </p:pic>
    </p:spTree>
    <p:extLst>
      <p:ext uri="{BB962C8B-B14F-4D97-AF65-F5344CB8AC3E}">
        <p14:creationId xmlns:p14="http://schemas.microsoft.com/office/powerpoint/2010/main" val="643037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79712" y="188640"/>
            <a:ext cx="4572000" cy="646331"/>
          </a:xfrm>
          <a:prstGeom prst="rect">
            <a:avLst/>
          </a:prstGeom>
        </p:spPr>
        <p:txBody>
          <a:bodyPr>
            <a:spAutoFit/>
          </a:bodyPr>
          <a:lstStyle/>
          <a:p>
            <a:pPr algn="ctr">
              <a:defRPr/>
            </a:pPr>
            <a:r>
              <a:rPr lang="es-ES" b="1" dirty="0" smtClean="0">
                <a:solidFill>
                  <a:srgbClr val="002060"/>
                </a:solidFill>
              </a:rPr>
              <a:t> Programa Institucional de Trabajo de CS</a:t>
            </a:r>
          </a:p>
          <a:p>
            <a:pPr algn="ctr">
              <a:defRPr/>
            </a:pPr>
            <a:r>
              <a:rPr lang="es-ES" b="1" dirty="0" smtClean="0">
                <a:solidFill>
                  <a:srgbClr val="002060"/>
                </a:solidFill>
              </a:rPr>
              <a:t>(PICTS)</a:t>
            </a:r>
            <a:endParaRPr lang="es-ES" b="1" dirty="0">
              <a:solidFill>
                <a:srgbClr val="002060"/>
              </a:solidFill>
            </a:endParaRPr>
          </a:p>
        </p:txBody>
      </p:sp>
      <p:pic>
        <p:nvPicPr>
          <p:cNvPr id="3" name="Imagen 2"/>
          <p:cNvPicPr>
            <a:picLocks noChangeAspect="1"/>
          </p:cNvPicPr>
          <p:nvPr/>
        </p:nvPicPr>
        <p:blipFill rotWithShape="1">
          <a:blip r:embed="rId2"/>
          <a:srcRect l="12367" t="16532" r="31737" b="8047"/>
          <a:stretch/>
        </p:blipFill>
        <p:spPr>
          <a:xfrm>
            <a:off x="1043608" y="980728"/>
            <a:ext cx="7272808" cy="5517232"/>
          </a:xfrm>
          <a:prstGeom prst="rect">
            <a:avLst/>
          </a:prstGeom>
        </p:spPr>
      </p:pic>
    </p:spTree>
    <p:extLst>
      <p:ext uri="{BB962C8B-B14F-4D97-AF65-F5344CB8AC3E}">
        <p14:creationId xmlns:p14="http://schemas.microsoft.com/office/powerpoint/2010/main" val="1309768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1541" t="17516" r="33669" b="24407"/>
          <a:stretch/>
        </p:blipFill>
        <p:spPr>
          <a:xfrm>
            <a:off x="971600" y="836712"/>
            <a:ext cx="7128792" cy="4248472"/>
          </a:xfrm>
          <a:prstGeom prst="rect">
            <a:avLst/>
          </a:prstGeom>
        </p:spPr>
      </p:pic>
    </p:spTree>
    <p:extLst>
      <p:ext uri="{BB962C8B-B14F-4D97-AF65-F5344CB8AC3E}">
        <p14:creationId xmlns:p14="http://schemas.microsoft.com/office/powerpoint/2010/main" val="663930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8173" y="820743"/>
            <a:ext cx="5854488" cy="461665"/>
          </a:xfrm>
          <a:prstGeom prst="rect">
            <a:avLst/>
          </a:prstGeom>
        </p:spPr>
        <p:txBody>
          <a:bodyPr wrap="none">
            <a:spAutoFit/>
          </a:bodyPr>
          <a:lstStyle/>
          <a:p>
            <a:r>
              <a:rPr lang="es-ES" sz="2400" b="1" dirty="0"/>
              <a:t>C</a:t>
            </a:r>
            <a:r>
              <a:rPr lang="es-ES" sz="2400" b="1" dirty="0" smtClean="0"/>
              <a:t>.- Esquema </a:t>
            </a:r>
            <a:r>
              <a:rPr lang="es-ES" sz="2400" b="1" dirty="0"/>
              <a:t>de Contraloría Social </a:t>
            </a:r>
            <a:r>
              <a:rPr lang="es-ES" sz="2400" b="1" dirty="0" smtClean="0"/>
              <a:t>2021</a:t>
            </a:r>
            <a:endParaRPr lang="es-MX" sz="2400" dirty="0"/>
          </a:p>
        </p:txBody>
      </p:sp>
      <p:pic>
        <p:nvPicPr>
          <p:cNvPr id="4" name="Imagen 3"/>
          <p:cNvPicPr>
            <a:picLocks noChangeAspect="1"/>
          </p:cNvPicPr>
          <p:nvPr/>
        </p:nvPicPr>
        <p:blipFill rotWithShape="1">
          <a:blip r:embed="rId2"/>
          <a:srcRect l="15687" t="30313" r="23989" b="21453"/>
          <a:stretch/>
        </p:blipFill>
        <p:spPr>
          <a:xfrm>
            <a:off x="388172" y="1412776"/>
            <a:ext cx="8288283" cy="4680520"/>
          </a:xfrm>
          <a:prstGeom prst="rect">
            <a:avLst/>
          </a:prstGeom>
        </p:spPr>
      </p:pic>
    </p:spTree>
    <p:extLst>
      <p:ext uri="{BB962C8B-B14F-4D97-AF65-F5344CB8AC3E}">
        <p14:creationId xmlns:p14="http://schemas.microsoft.com/office/powerpoint/2010/main" val="3480792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14882" y="256638"/>
            <a:ext cx="1104790" cy="400110"/>
          </a:xfrm>
          <a:prstGeom prst="rect">
            <a:avLst/>
          </a:prstGeom>
          <a:noFill/>
        </p:spPr>
        <p:txBody>
          <a:bodyPr wrap="none" rtlCol="0">
            <a:spAutoFit/>
          </a:bodyPr>
          <a:lstStyle/>
          <a:p>
            <a:r>
              <a:rPr lang="es-MX" sz="2000" dirty="0" smtClean="0"/>
              <a:t>Difusión</a:t>
            </a:r>
            <a:endParaRPr lang="es-MX" sz="2000" dirty="0"/>
          </a:p>
        </p:txBody>
      </p:sp>
      <p:sp>
        <p:nvSpPr>
          <p:cNvPr id="3" name="2 CuadroTexto"/>
          <p:cNvSpPr txBox="1"/>
          <p:nvPr/>
        </p:nvSpPr>
        <p:spPr>
          <a:xfrm>
            <a:off x="5292080" y="618641"/>
            <a:ext cx="2246128" cy="369332"/>
          </a:xfrm>
          <a:prstGeom prst="rect">
            <a:avLst/>
          </a:prstGeom>
          <a:noFill/>
        </p:spPr>
        <p:txBody>
          <a:bodyPr wrap="none" rtlCol="0">
            <a:spAutoFit/>
          </a:bodyPr>
          <a:lstStyle/>
          <a:p>
            <a:r>
              <a:rPr lang="es-MX" dirty="0" smtClean="0"/>
              <a:t>Instancia Normativa</a:t>
            </a:r>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556792"/>
            <a:ext cx="7538208" cy="4046827"/>
          </a:xfrm>
          <a:prstGeom prst="rect">
            <a:avLst/>
          </a:prstGeom>
        </p:spPr>
      </p:pic>
    </p:spTree>
    <p:extLst>
      <p:ext uri="{BB962C8B-B14F-4D97-AF65-F5344CB8AC3E}">
        <p14:creationId xmlns:p14="http://schemas.microsoft.com/office/powerpoint/2010/main" val="1565435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980728"/>
            <a:ext cx="3060903" cy="523220"/>
          </a:xfrm>
          <a:prstGeom prst="rect">
            <a:avLst/>
          </a:prstGeom>
          <a:noFill/>
        </p:spPr>
        <p:txBody>
          <a:bodyPr wrap="none" rtlCol="0">
            <a:spAutoFit/>
          </a:bodyPr>
          <a:lstStyle/>
          <a:p>
            <a:r>
              <a:rPr lang="es-MX" sz="2800" dirty="0" smtClean="0"/>
              <a:t>www.utcj.edu.mx</a:t>
            </a:r>
            <a:endParaRPr lang="es-MX" sz="2800" dirty="0"/>
          </a:p>
        </p:txBody>
      </p:sp>
      <p:sp>
        <p:nvSpPr>
          <p:cNvPr id="3" name="2 CuadroTexto"/>
          <p:cNvSpPr txBox="1"/>
          <p:nvPr/>
        </p:nvSpPr>
        <p:spPr>
          <a:xfrm>
            <a:off x="6372200" y="1526686"/>
            <a:ext cx="2180405" cy="369332"/>
          </a:xfrm>
          <a:prstGeom prst="rect">
            <a:avLst/>
          </a:prstGeom>
          <a:noFill/>
        </p:spPr>
        <p:txBody>
          <a:bodyPr wrap="none" rtlCol="0">
            <a:spAutoFit/>
          </a:bodyPr>
          <a:lstStyle/>
          <a:p>
            <a:r>
              <a:rPr lang="es-MX" dirty="0" smtClean="0"/>
              <a:t>Instancia Ejecutora</a:t>
            </a:r>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204864"/>
            <a:ext cx="8388424" cy="4329687"/>
          </a:xfrm>
          <a:prstGeom prst="rect">
            <a:avLst/>
          </a:prstGeom>
        </p:spPr>
      </p:pic>
    </p:spTree>
    <p:extLst>
      <p:ext uri="{BB962C8B-B14F-4D97-AF65-F5344CB8AC3E}">
        <p14:creationId xmlns:p14="http://schemas.microsoft.com/office/powerpoint/2010/main" val="285326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60503" y="5518973"/>
            <a:ext cx="7422994" cy="646331"/>
          </a:xfrm>
          <a:prstGeom prst="rect">
            <a:avLst/>
          </a:prstGeom>
          <a:noFill/>
        </p:spPr>
        <p:txBody>
          <a:bodyPr wrap="none" rtlCol="0">
            <a:spAutoFit/>
          </a:bodyPr>
          <a:lstStyle/>
          <a:p>
            <a:r>
              <a:rPr lang="es-MX" sz="3600" dirty="0" smtClean="0"/>
              <a:t>Materiales de Promoción y Difusión</a:t>
            </a:r>
            <a:endParaRPr lang="es-MX"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784976" cy="37649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025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9632" y="620688"/>
            <a:ext cx="6112571" cy="646331"/>
          </a:xfrm>
          <a:prstGeom prst="rect">
            <a:avLst/>
          </a:prstGeom>
          <a:noFill/>
        </p:spPr>
        <p:txBody>
          <a:bodyPr wrap="none" rtlCol="0">
            <a:spAutoFit/>
          </a:bodyPr>
          <a:lstStyle/>
          <a:p>
            <a:r>
              <a:rPr lang="es-MX" sz="3600" dirty="0" smtClean="0"/>
              <a:t>Comité de Contraloría Social</a:t>
            </a:r>
            <a:endParaRPr lang="es-MX" sz="3600" dirty="0"/>
          </a:p>
        </p:txBody>
      </p:sp>
      <p:pic>
        <p:nvPicPr>
          <p:cNvPr id="2" name="Imagen 1"/>
          <p:cNvPicPr>
            <a:picLocks noChangeAspect="1"/>
          </p:cNvPicPr>
          <p:nvPr/>
        </p:nvPicPr>
        <p:blipFill rotWithShape="1">
          <a:blip r:embed="rId2"/>
          <a:srcRect l="9599" t="54922" r="52214" b="8657"/>
          <a:stretch/>
        </p:blipFill>
        <p:spPr>
          <a:xfrm>
            <a:off x="1831641" y="1700808"/>
            <a:ext cx="4968552" cy="4680520"/>
          </a:xfrm>
          <a:prstGeom prst="rect">
            <a:avLst/>
          </a:prstGeom>
        </p:spPr>
      </p:pic>
    </p:spTree>
    <p:extLst>
      <p:ext uri="{BB962C8B-B14F-4D97-AF65-F5344CB8AC3E}">
        <p14:creationId xmlns:p14="http://schemas.microsoft.com/office/powerpoint/2010/main" val="4239147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79712" y="1196752"/>
            <a:ext cx="4896544" cy="369332"/>
          </a:xfrm>
          <a:prstGeom prst="rect">
            <a:avLst/>
          </a:prstGeom>
          <a:noFill/>
        </p:spPr>
        <p:txBody>
          <a:bodyPr wrap="square" rtlCol="0">
            <a:spAutoFit/>
          </a:bodyPr>
          <a:lstStyle/>
          <a:p>
            <a:r>
              <a:rPr lang="es-MX" dirty="0" smtClean="0"/>
              <a:t>1. INTRODUCCIÓN A LA CONTRALORÍA SOCIAL</a:t>
            </a:r>
            <a:endParaRPr lang="es-ES" dirty="0"/>
          </a:p>
        </p:txBody>
      </p:sp>
      <p:sp>
        <p:nvSpPr>
          <p:cNvPr id="4" name="3 Rectángulo"/>
          <p:cNvSpPr/>
          <p:nvPr/>
        </p:nvSpPr>
        <p:spPr>
          <a:xfrm>
            <a:off x="971600" y="1720840"/>
            <a:ext cx="6912768" cy="2862322"/>
          </a:xfrm>
          <a:prstGeom prst="rect">
            <a:avLst/>
          </a:prstGeom>
        </p:spPr>
        <p:txBody>
          <a:bodyPr wrap="square">
            <a:spAutoFit/>
          </a:bodyPr>
          <a:lstStyle/>
          <a:p>
            <a:r>
              <a:rPr lang="es-ES" sz="2000" dirty="0">
                <a:solidFill>
                  <a:schemeClr val="accent1">
                    <a:lumMod val="75000"/>
                  </a:schemeClr>
                </a:solidFill>
                <a:latin typeface="Arial" panose="020B0604020202020204" pitchFamily="34" charset="0"/>
                <a:cs typeface="Arial" panose="020B0604020202020204" pitchFamily="34" charset="0"/>
              </a:rPr>
              <a:t>¿Qué es la Contraloría Social?</a:t>
            </a:r>
          </a:p>
          <a:p>
            <a:r>
              <a:rPr lang="es-ES" sz="2000" dirty="0">
                <a:solidFill>
                  <a:schemeClr val="accent1">
                    <a:lumMod val="75000"/>
                  </a:schemeClr>
                </a:solidFill>
                <a:latin typeface="Arial" panose="020B0604020202020204" pitchFamily="34" charset="0"/>
                <a:cs typeface="Arial" panose="020B0604020202020204" pitchFamily="34" charset="0"/>
              </a:rPr>
              <a:t>Es el mecanismo con el que cuenta la población beneficiara de programas federales de desarrollo social, para que participe en la vigilancia del ejercicio de los recursos públicos y en la verificación del cumplimiento de las metas y objetivos, con base en la Ley General de Desarrollo Social, su Reglamento y los Lineamientos para la Promoción y Operación de la Contraloría Social en Programas Federales de Desarrollo Social.</a:t>
            </a:r>
          </a:p>
        </p:txBody>
      </p:sp>
      <p:pic>
        <p:nvPicPr>
          <p:cNvPr id="6" name="image5.png"/>
          <p:cNvPicPr/>
          <p:nvPr/>
        </p:nvPicPr>
        <p:blipFill>
          <a:blip r:embed="rId2" cstate="print"/>
          <a:stretch>
            <a:fillRect/>
          </a:stretch>
        </p:blipFill>
        <p:spPr>
          <a:xfrm>
            <a:off x="827584" y="4293096"/>
            <a:ext cx="7704856" cy="2088232"/>
          </a:xfrm>
          <a:prstGeom prst="rect">
            <a:avLst/>
          </a:prstGeom>
        </p:spPr>
      </p:pic>
    </p:spTree>
    <p:extLst>
      <p:ext uri="{BB962C8B-B14F-4D97-AF65-F5344CB8AC3E}">
        <p14:creationId xmlns:p14="http://schemas.microsoft.com/office/powerpoint/2010/main" val="3872586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364118"/>
            <a:ext cx="8281434" cy="769441"/>
          </a:xfrm>
          <a:prstGeom prst="rect">
            <a:avLst/>
          </a:prstGeom>
          <a:noFill/>
        </p:spPr>
        <p:txBody>
          <a:bodyPr wrap="none" rtlCol="0">
            <a:spAutoFit/>
          </a:bodyPr>
          <a:lstStyle/>
          <a:p>
            <a:r>
              <a:rPr lang="es-MX" sz="2400" dirty="0" smtClean="0"/>
              <a:t>Funciones y Compromisos del Comité de Contraloría Social</a:t>
            </a:r>
          </a:p>
          <a:p>
            <a:pPr algn="ctr"/>
            <a:r>
              <a:rPr lang="es-MX" sz="2000" dirty="0" smtClean="0"/>
              <a:t>(Guía Operativa)</a:t>
            </a:r>
            <a:endParaRPr lang="es-MX" sz="2000" dirty="0"/>
          </a:p>
        </p:txBody>
      </p:sp>
      <p:pic>
        <p:nvPicPr>
          <p:cNvPr id="3" name="Imagen 2"/>
          <p:cNvPicPr>
            <a:picLocks noChangeAspect="1"/>
          </p:cNvPicPr>
          <p:nvPr/>
        </p:nvPicPr>
        <p:blipFill rotWithShape="1">
          <a:blip r:embed="rId2"/>
          <a:srcRect l="16241" t="32281" r="17347" b="8656"/>
          <a:stretch/>
        </p:blipFill>
        <p:spPr>
          <a:xfrm>
            <a:off x="287781" y="1772816"/>
            <a:ext cx="8640960" cy="4320480"/>
          </a:xfrm>
          <a:prstGeom prst="rect">
            <a:avLst/>
          </a:prstGeom>
        </p:spPr>
      </p:pic>
    </p:spTree>
    <p:extLst>
      <p:ext uri="{BB962C8B-B14F-4D97-AF65-F5344CB8AC3E}">
        <p14:creationId xmlns:p14="http://schemas.microsoft.com/office/powerpoint/2010/main" val="2792636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15616" y="24879"/>
            <a:ext cx="6624736" cy="615553"/>
          </a:xfrm>
          <a:prstGeom prst="rect">
            <a:avLst/>
          </a:prstGeom>
        </p:spPr>
        <p:txBody>
          <a:bodyPr wrap="square">
            <a:spAutoFit/>
          </a:bodyPr>
          <a:lstStyle/>
          <a:p>
            <a:r>
              <a:rPr lang="es-MX" dirty="0"/>
              <a:t>Actividades del </a:t>
            </a:r>
            <a:r>
              <a:rPr lang="es-MX" dirty="0" smtClean="0"/>
              <a:t>Responsable </a:t>
            </a:r>
            <a:r>
              <a:rPr lang="es-MX" dirty="0"/>
              <a:t>de Contraloría Social</a:t>
            </a:r>
          </a:p>
          <a:p>
            <a:pPr algn="ctr"/>
            <a:r>
              <a:rPr lang="es-MX" sz="1600" dirty="0"/>
              <a:t>(Guía Operativa)</a:t>
            </a:r>
          </a:p>
        </p:txBody>
      </p:sp>
      <p:pic>
        <p:nvPicPr>
          <p:cNvPr id="2" name="Imagen 1"/>
          <p:cNvPicPr>
            <a:picLocks noChangeAspect="1"/>
          </p:cNvPicPr>
          <p:nvPr/>
        </p:nvPicPr>
        <p:blipFill rotWithShape="1">
          <a:blip r:embed="rId2"/>
          <a:srcRect l="17347" t="31836" r="21775" b="23423"/>
          <a:stretch/>
        </p:blipFill>
        <p:spPr>
          <a:xfrm>
            <a:off x="395536" y="1308294"/>
            <a:ext cx="7920881" cy="3272833"/>
          </a:xfrm>
          <a:prstGeom prst="rect">
            <a:avLst/>
          </a:prstGeom>
        </p:spPr>
      </p:pic>
    </p:spTree>
    <p:extLst>
      <p:ext uri="{BB962C8B-B14F-4D97-AF65-F5344CB8AC3E}">
        <p14:creationId xmlns:p14="http://schemas.microsoft.com/office/powerpoint/2010/main" val="1539924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915229" y="451869"/>
            <a:ext cx="4932761" cy="661720"/>
          </a:xfrm>
          <a:prstGeom prst="rect">
            <a:avLst/>
          </a:prstGeom>
          <a:noFill/>
        </p:spPr>
        <p:txBody>
          <a:bodyPr wrap="none" rtlCol="0">
            <a:spAutoFit/>
          </a:bodyPr>
          <a:lstStyle/>
          <a:p>
            <a:r>
              <a:rPr lang="es-MX" sz="3700" dirty="0" smtClean="0"/>
              <a:t>Formatos y su Llenado</a:t>
            </a:r>
            <a:endParaRPr lang="es-MX" sz="3700" dirty="0"/>
          </a:p>
        </p:txBody>
      </p:sp>
      <p:sp>
        <p:nvSpPr>
          <p:cNvPr id="2" name="CuadroTexto 1"/>
          <p:cNvSpPr txBox="1"/>
          <p:nvPr/>
        </p:nvSpPr>
        <p:spPr>
          <a:xfrm>
            <a:off x="1915229" y="1484784"/>
            <a:ext cx="5177051" cy="4154984"/>
          </a:xfrm>
          <a:prstGeom prst="rect">
            <a:avLst/>
          </a:prstGeom>
          <a:noFill/>
        </p:spPr>
        <p:txBody>
          <a:bodyPr wrap="square" rtlCol="0">
            <a:spAutoFit/>
          </a:bodyPr>
          <a:lstStyle/>
          <a:p>
            <a:r>
              <a:rPr lang="es-US" dirty="0" smtClean="0"/>
              <a:t>                   </a:t>
            </a:r>
            <a:r>
              <a:rPr lang="es-US" sz="4000" dirty="0" smtClean="0"/>
              <a:t>PSODE 2021</a:t>
            </a:r>
          </a:p>
          <a:p>
            <a:r>
              <a:rPr lang="es-US" sz="2800" dirty="0" smtClean="0"/>
              <a:t>                FORMATOS</a:t>
            </a:r>
          </a:p>
          <a:p>
            <a:endParaRPr lang="es-US" sz="2800" dirty="0" smtClean="0"/>
          </a:p>
          <a:p>
            <a:r>
              <a:rPr lang="es-US" sz="2000" dirty="0" smtClean="0"/>
              <a:t>A3 Minuta de Reunión</a:t>
            </a:r>
          </a:p>
          <a:p>
            <a:r>
              <a:rPr lang="es-US" sz="2000" dirty="0" smtClean="0"/>
              <a:t>A4 Acta de registro del CCS</a:t>
            </a:r>
          </a:p>
          <a:p>
            <a:r>
              <a:rPr lang="es-US" sz="2000" dirty="0" smtClean="0"/>
              <a:t>A5 Acta de Sustitución de un Integrante del       CCS</a:t>
            </a:r>
          </a:p>
          <a:p>
            <a:r>
              <a:rPr lang="es-US" sz="2000" dirty="0" smtClean="0"/>
              <a:t>A6 Formato para Solicitud de Información</a:t>
            </a:r>
          </a:p>
          <a:p>
            <a:r>
              <a:rPr lang="es-US" sz="2000" dirty="0" smtClean="0"/>
              <a:t>A7 Informe Final del Comité de Cs</a:t>
            </a:r>
          </a:p>
          <a:p>
            <a:r>
              <a:rPr lang="es-US" sz="2000" dirty="0" smtClean="0"/>
              <a:t>A8 Cédula de Quejas y Denuncias</a:t>
            </a:r>
            <a:endParaRPr lang="es-US" sz="2000" dirty="0"/>
          </a:p>
          <a:p>
            <a:r>
              <a:rPr lang="es-US" sz="2000" dirty="0" smtClean="0"/>
              <a:t>A9 </a:t>
            </a:r>
            <a:r>
              <a:rPr lang="es-US" sz="2000" dirty="0" err="1" smtClean="0"/>
              <a:t>Inf</a:t>
            </a:r>
            <a:r>
              <a:rPr lang="es-US" sz="2000" dirty="0" smtClean="0"/>
              <a:t> </a:t>
            </a:r>
            <a:r>
              <a:rPr lang="es-US" sz="2000" dirty="0" err="1" smtClean="0"/>
              <a:t>Trim</a:t>
            </a:r>
            <a:r>
              <a:rPr lang="es-US" sz="2000" dirty="0" smtClean="0"/>
              <a:t> de Q y D</a:t>
            </a:r>
            <a:endParaRPr lang="en-US" sz="2000" dirty="0"/>
          </a:p>
        </p:txBody>
      </p:sp>
    </p:spTree>
    <p:extLst>
      <p:ext uri="{BB962C8B-B14F-4D97-AF65-F5344CB8AC3E}">
        <p14:creationId xmlns:p14="http://schemas.microsoft.com/office/powerpoint/2010/main" val="3504073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548680"/>
            <a:ext cx="1593706" cy="400110"/>
          </a:xfrm>
          <a:prstGeom prst="rect">
            <a:avLst/>
          </a:prstGeom>
          <a:noFill/>
        </p:spPr>
        <p:txBody>
          <a:bodyPr wrap="none" rtlCol="0">
            <a:spAutoFit/>
          </a:bodyPr>
          <a:lstStyle/>
          <a:p>
            <a:r>
              <a:rPr lang="es-MX" sz="2000" dirty="0" smtClean="0"/>
              <a:t>Seguimiento</a:t>
            </a:r>
            <a:endParaRPr lang="es-MX" sz="2000" dirty="0"/>
          </a:p>
        </p:txBody>
      </p:sp>
      <p:pic>
        <p:nvPicPr>
          <p:cNvPr id="6" name="Imagen 5"/>
          <p:cNvPicPr>
            <a:picLocks noChangeAspect="1"/>
          </p:cNvPicPr>
          <p:nvPr/>
        </p:nvPicPr>
        <p:blipFill rotWithShape="1">
          <a:blip r:embed="rId2"/>
          <a:srcRect l="28416" t="15547" r="30076" b="7673"/>
          <a:stretch/>
        </p:blipFill>
        <p:spPr>
          <a:xfrm>
            <a:off x="3059832" y="4240381"/>
            <a:ext cx="5112568" cy="2617619"/>
          </a:xfrm>
          <a:prstGeom prst="rect">
            <a:avLst/>
          </a:prstGeom>
        </p:spPr>
      </p:pic>
      <p:pic>
        <p:nvPicPr>
          <p:cNvPr id="7" name="Imagen 6"/>
          <p:cNvPicPr>
            <a:picLocks noChangeAspect="1"/>
          </p:cNvPicPr>
          <p:nvPr/>
        </p:nvPicPr>
        <p:blipFill rotWithShape="1">
          <a:blip r:embed="rId3"/>
          <a:srcRect l="28416" t="14563" r="30077" b="5703"/>
          <a:stretch/>
        </p:blipFill>
        <p:spPr>
          <a:xfrm>
            <a:off x="4788024" y="188640"/>
            <a:ext cx="4230112" cy="3868603"/>
          </a:xfrm>
          <a:prstGeom prst="rect">
            <a:avLst/>
          </a:prstGeom>
        </p:spPr>
      </p:pic>
      <p:pic>
        <p:nvPicPr>
          <p:cNvPr id="8" name="Imagen 7"/>
          <p:cNvPicPr>
            <a:picLocks noChangeAspect="1"/>
          </p:cNvPicPr>
          <p:nvPr/>
        </p:nvPicPr>
        <p:blipFill rotWithShape="1">
          <a:blip r:embed="rId4"/>
          <a:srcRect l="28778" t="16734" r="30822" b="18297"/>
          <a:stretch/>
        </p:blipFill>
        <p:spPr>
          <a:xfrm>
            <a:off x="-11146" y="896077"/>
            <a:ext cx="4511138" cy="3344304"/>
          </a:xfrm>
          <a:prstGeom prst="rect">
            <a:avLst/>
          </a:prstGeom>
        </p:spPr>
      </p:pic>
    </p:spTree>
    <p:extLst>
      <p:ext uri="{BB962C8B-B14F-4D97-AF65-F5344CB8AC3E}">
        <p14:creationId xmlns:p14="http://schemas.microsoft.com/office/powerpoint/2010/main" val="3029141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548680"/>
            <a:ext cx="1455848" cy="369332"/>
          </a:xfrm>
          <a:prstGeom prst="rect">
            <a:avLst/>
          </a:prstGeom>
        </p:spPr>
        <p:txBody>
          <a:bodyPr wrap="none">
            <a:spAutoFit/>
          </a:bodyPr>
          <a:lstStyle/>
          <a:p>
            <a:r>
              <a:rPr lang="es-MX" dirty="0"/>
              <a:t>Seguimiento</a:t>
            </a:r>
          </a:p>
        </p:txBody>
      </p:sp>
      <p:pic>
        <p:nvPicPr>
          <p:cNvPr id="6" name="Imagen 5"/>
          <p:cNvPicPr>
            <a:picLocks noChangeAspect="1"/>
          </p:cNvPicPr>
          <p:nvPr/>
        </p:nvPicPr>
        <p:blipFill rotWithShape="1">
          <a:blip r:embed="rId2"/>
          <a:srcRect l="29332" t="16842" r="30267" b="8422"/>
          <a:stretch/>
        </p:blipFill>
        <p:spPr>
          <a:xfrm>
            <a:off x="5508104" y="548680"/>
            <a:ext cx="3384376" cy="5256584"/>
          </a:xfrm>
          <a:prstGeom prst="rect">
            <a:avLst/>
          </a:prstGeom>
        </p:spPr>
      </p:pic>
      <p:pic>
        <p:nvPicPr>
          <p:cNvPr id="7" name="Imagen 6"/>
          <p:cNvPicPr>
            <a:picLocks noChangeAspect="1"/>
          </p:cNvPicPr>
          <p:nvPr/>
        </p:nvPicPr>
        <p:blipFill rotWithShape="1">
          <a:blip r:embed="rId3"/>
          <a:srcRect l="1106" t="25593" r="67901" b="6487"/>
          <a:stretch/>
        </p:blipFill>
        <p:spPr>
          <a:xfrm>
            <a:off x="451062" y="1052736"/>
            <a:ext cx="4032448" cy="4968552"/>
          </a:xfrm>
          <a:prstGeom prst="rect">
            <a:avLst/>
          </a:prstGeom>
        </p:spPr>
      </p:pic>
    </p:spTree>
    <p:extLst>
      <p:ext uri="{BB962C8B-B14F-4D97-AF65-F5344CB8AC3E}">
        <p14:creationId xmlns:p14="http://schemas.microsoft.com/office/powerpoint/2010/main" val="1967450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548680"/>
            <a:ext cx="1455848" cy="369332"/>
          </a:xfrm>
          <a:prstGeom prst="rect">
            <a:avLst/>
          </a:prstGeom>
        </p:spPr>
        <p:txBody>
          <a:bodyPr wrap="none">
            <a:spAutoFit/>
          </a:bodyPr>
          <a:lstStyle/>
          <a:p>
            <a:r>
              <a:rPr lang="es-MX" dirty="0"/>
              <a:t>Seguimiento</a:t>
            </a:r>
          </a:p>
        </p:txBody>
      </p:sp>
      <p:pic>
        <p:nvPicPr>
          <p:cNvPr id="5" name="Imagen 4"/>
          <p:cNvPicPr>
            <a:picLocks noChangeAspect="1"/>
          </p:cNvPicPr>
          <p:nvPr/>
        </p:nvPicPr>
        <p:blipFill rotWithShape="1">
          <a:blip r:embed="rId2"/>
          <a:srcRect l="744" t="26375" r="72137" b="12594"/>
          <a:stretch/>
        </p:blipFill>
        <p:spPr>
          <a:xfrm>
            <a:off x="5004048" y="332656"/>
            <a:ext cx="3528392" cy="4464496"/>
          </a:xfrm>
          <a:prstGeom prst="rect">
            <a:avLst/>
          </a:prstGeom>
        </p:spPr>
      </p:pic>
      <p:pic>
        <p:nvPicPr>
          <p:cNvPr id="6" name="Imagen 5"/>
          <p:cNvPicPr>
            <a:picLocks noChangeAspect="1"/>
          </p:cNvPicPr>
          <p:nvPr/>
        </p:nvPicPr>
        <p:blipFill rotWithShape="1">
          <a:blip r:embed="rId3"/>
          <a:srcRect l="1298" t="27360" r="42806" b="11609"/>
          <a:stretch/>
        </p:blipFill>
        <p:spPr>
          <a:xfrm>
            <a:off x="179512" y="1484784"/>
            <a:ext cx="4608512" cy="4339540"/>
          </a:xfrm>
          <a:prstGeom prst="rect">
            <a:avLst/>
          </a:prstGeom>
        </p:spPr>
      </p:pic>
    </p:spTree>
    <p:extLst>
      <p:ext uri="{BB962C8B-B14F-4D97-AF65-F5344CB8AC3E}">
        <p14:creationId xmlns:p14="http://schemas.microsoft.com/office/powerpoint/2010/main" val="3210955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31840" y="692696"/>
            <a:ext cx="2459584" cy="369332"/>
          </a:xfrm>
          <a:prstGeom prst="rect">
            <a:avLst/>
          </a:prstGeom>
        </p:spPr>
        <p:txBody>
          <a:bodyPr wrap="none">
            <a:spAutoFit/>
          </a:bodyPr>
          <a:lstStyle/>
          <a:p>
            <a:r>
              <a:rPr lang="es-MX" dirty="0" smtClean="0"/>
              <a:t>Reuniones y Objetivos</a:t>
            </a:r>
            <a:endParaRPr lang="es-MX" dirty="0"/>
          </a:p>
        </p:txBody>
      </p:sp>
      <p:pic>
        <p:nvPicPr>
          <p:cNvPr id="4" name="Imagen 3"/>
          <p:cNvPicPr>
            <a:picLocks noChangeAspect="1"/>
          </p:cNvPicPr>
          <p:nvPr/>
        </p:nvPicPr>
        <p:blipFill rotWithShape="1">
          <a:blip r:embed="rId2"/>
          <a:srcRect l="43912" t="31297" r="27309" b="16533"/>
          <a:stretch/>
        </p:blipFill>
        <p:spPr>
          <a:xfrm>
            <a:off x="1979712" y="1556792"/>
            <a:ext cx="4752528" cy="4320480"/>
          </a:xfrm>
          <a:prstGeom prst="rect">
            <a:avLst/>
          </a:prstGeom>
        </p:spPr>
      </p:pic>
    </p:spTree>
    <p:extLst>
      <p:ext uri="{BB962C8B-B14F-4D97-AF65-F5344CB8AC3E}">
        <p14:creationId xmlns:p14="http://schemas.microsoft.com/office/powerpoint/2010/main" val="2412101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83768" y="764704"/>
            <a:ext cx="4968552" cy="369332"/>
          </a:xfrm>
          <a:prstGeom prst="rect">
            <a:avLst/>
          </a:prstGeom>
          <a:noFill/>
        </p:spPr>
        <p:txBody>
          <a:bodyPr wrap="square" rtlCol="0">
            <a:spAutoFit/>
          </a:bodyPr>
          <a:lstStyle/>
          <a:p>
            <a:r>
              <a:rPr lang="es-MX" dirty="0" smtClean="0"/>
              <a:t> </a:t>
            </a:r>
            <a:r>
              <a:rPr lang="es-MX" dirty="0"/>
              <a:t>F</a:t>
            </a:r>
            <a:r>
              <a:rPr lang="es-MX" dirty="0" smtClean="0"/>
              <a:t>echas de Actividades de seguimiento</a:t>
            </a:r>
            <a:endParaRPr lang="es-ES" dirty="0"/>
          </a:p>
        </p:txBody>
      </p:sp>
      <p:sp>
        <p:nvSpPr>
          <p:cNvPr id="4" name="3 CuadroTexto"/>
          <p:cNvSpPr txBox="1"/>
          <p:nvPr/>
        </p:nvSpPr>
        <p:spPr>
          <a:xfrm>
            <a:off x="1259632" y="1134036"/>
            <a:ext cx="6624736" cy="5078313"/>
          </a:xfrm>
          <a:prstGeom prst="rect">
            <a:avLst/>
          </a:prstGeom>
          <a:noFill/>
        </p:spPr>
        <p:txBody>
          <a:bodyPr wrap="square" rtlCol="0">
            <a:spAutoFit/>
          </a:bodyPr>
          <a:lstStyle/>
          <a:p>
            <a:r>
              <a:rPr lang="es-MX" dirty="0" smtClean="0">
                <a:solidFill>
                  <a:schemeClr val="accent1">
                    <a:lumMod val="75000"/>
                  </a:schemeClr>
                </a:solidFill>
              </a:rPr>
              <a:t>1. Constituir el Comité de Contraloría Social,15 de julio 2021.</a:t>
            </a:r>
          </a:p>
          <a:p>
            <a:r>
              <a:rPr lang="es-MX" dirty="0" smtClean="0">
                <a:solidFill>
                  <a:schemeClr val="accent1">
                    <a:lumMod val="75000"/>
                  </a:schemeClr>
                </a:solidFill>
              </a:rPr>
              <a:t>2. Capacitar a los integrantes del Comité de CS,16 de agosto 2021.</a:t>
            </a:r>
          </a:p>
          <a:p>
            <a:r>
              <a:rPr lang="es-MX" dirty="0" smtClean="0">
                <a:solidFill>
                  <a:schemeClr val="accent1">
                    <a:lumMod val="75000"/>
                  </a:schemeClr>
                </a:solidFill>
              </a:rPr>
              <a:t>3. Supervisar la Distribución y cierre del Presupuesto Asignado, 01 de septiembre 2021.</a:t>
            </a:r>
          </a:p>
          <a:p>
            <a:r>
              <a:rPr lang="es-MX" dirty="0" smtClean="0">
                <a:solidFill>
                  <a:schemeClr val="accent1">
                    <a:lumMod val="75000"/>
                  </a:schemeClr>
                </a:solidFill>
              </a:rPr>
              <a:t>4. Supervisar la Distribución y cierre de los Materiales de Capacitación, 06 de septiembre 2021.</a:t>
            </a:r>
          </a:p>
          <a:p>
            <a:r>
              <a:rPr lang="es-MX" dirty="0" smtClean="0">
                <a:solidFill>
                  <a:schemeClr val="accent1">
                    <a:lumMod val="75000"/>
                  </a:schemeClr>
                </a:solidFill>
              </a:rPr>
              <a:t>5. Supervisar la Distribución y cierre de los Materiales de Difusión, 13 de septiembre 2021.</a:t>
            </a:r>
          </a:p>
          <a:p>
            <a:r>
              <a:rPr lang="es-MX" dirty="0" smtClean="0">
                <a:solidFill>
                  <a:schemeClr val="accent1">
                    <a:lumMod val="75000"/>
                  </a:schemeClr>
                </a:solidFill>
              </a:rPr>
              <a:t>6. Verificar que se hayan realizado todas las actividades programadas en el PITCS al cierre del año, 06 de octubre 2021</a:t>
            </a:r>
          </a:p>
          <a:p>
            <a:r>
              <a:rPr lang="es-MX" dirty="0" smtClean="0">
                <a:solidFill>
                  <a:schemeClr val="accent1">
                    <a:lumMod val="75000"/>
                  </a:schemeClr>
                </a:solidFill>
              </a:rPr>
              <a:t>7. Realizar el Informe Final de CCS y subirlo a la página de la Universidad, 14 de octubre 2021.</a:t>
            </a:r>
          </a:p>
          <a:p>
            <a:r>
              <a:rPr lang="es-MX" dirty="0" smtClean="0">
                <a:solidFill>
                  <a:schemeClr val="accent1">
                    <a:lumMod val="75000"/>
                  </a:schemeClr>
                </a:solidFill>
              </a:rPr>
              <a:t>8. Elaborar reporte final de quejas y denuncias, 21 de octubre 2021.</a:t>
            </a:r>
          </a:p>
          <a:p>
            <a:r>
              <a:rPr lang="es-MX" dirty="0" smtClean="0">
                <a:solidFill>
                  <a:schemeClr val="accent1">
                    <a:lumMod val="75000"/>
                  </a:schemeClr>
                </a:solidFill>
              </a:rPr>
              <a:t>9. Analizar los resultados y elaborar un reporte final de CS y Acciones de Mejora para el siguiente ejercicio fiscal, 28 de octubre 2021.</a:t>
            </a:r>
            <a:endParaRPr lang="es-ES" dirty="0">
              <a:solidFill>
                <a:schemeClr val="accent1">
                  <a:lumMod val="75000"/>
                </a:schemeClr>
              </a:solidFill>
            </a:endParaRPr>
          </a:p>
        </p:txBody>
      </p:sp>
    </p:spTree>
    <p:extLst>
      <p:ext uri="{BB962C8B-B14F-4D97-AF65-F5344CB8AC3E}">
        <p14:creationId xmlns:p14="http://schemas.microsoft.com/office/powerpoint/2010/main" val="804036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59" r="14500" b="5589"/>
          <a:stretch/>
        </p:blipFill>
        <p:spPr bwMode="auto">
          <a:xfrm>
            <a:off x="205680" y="1113874"/>
            <a:ext cx="8686800" cy="514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080041" y="335687"/>
            <a:ext cx="938077" cy="584775"/>
          </a:xfrm>
          <a:prstGeom prst="rect">
            <a:avLst/>
          </a:prstGeom>
          <a:noFill/>
        </p:spPr>
        <p:txBody>
          <a:bodyPr wrap="none" rtlCol="0">
            <a:spAutoFit/>
          </a:bodyPr>
          <a:lstStyle/>
          <a:p>
            <a:r>
              <a:rPr lang="es-MX" sz="3200" dirty="0" smtClean="0"/>
              <a:t>SICS</a:t>
            </a:r>
            <a:endParaRPr lang="es-MX" sz="3200" dirty="0"/>
          </a:p>
        </p:txBody>
      </p:sp>
    </p:spTree>
    <p:extLst>
      <p:ext uri="{BB962C8B-B14F-4D97-AF65-F5344CB8AC3E}">
        <p14:creationId xmlns:p14="http://schemas.microsoft.com/office/powerpoint/2010/main" val="2400732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71993" y="580580"/>
            <a:ext cx="3103350" cy="477054"/>
          </a:xfrm>
          <a:prstGeom prst="rect">
            <a:avLst/>
          </a:prstGeom>
        </p:spPr>
        <p:txBody>
          <a:bodyPr wrap="none">
            <a:spAutoFit/>
          </a:bodyPr>
          <a:lstStyle/>
          <a:p>
            <a:r>
              <a:rPr lang="es-ES" sz="2500" b="1" dirty="0" smtClean="0">
                <a:solidFill>
                  <a:srgbClr val="002060"/>
                </a:solidFill>
              </a:rPr>
              <a:t>Captura de Recurso</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765" y="1916832"/>
            <a:ext cx="7363806"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350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4248" y="582910"/>
            <a:ext cx="1765970" cy="176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395742" y="821671"/>
            <a:ext cx="5083968" cy="1200329"/>
          </a:xfrm>
          <a:prstGeom prst="rect">
            <a:avLst/>
          </a:prstGeom>
        </p:spPr>
        <p:txBody>
          <a:bodyPr wrap="square">
            <a:spAutoFit/>
          </a:bodyPr>
          <a:lstStyle/>
          <a:p>
            <a:pPr algn="ctr"/>
            <a:endParaRPr lang="es-MX" sz="3700" b="1" dirty="0" smtClean="0"/>
          </a:p>
          <a:p>
            <a:pPr algn="ctr"/>
            <a:endParaRPr lang="es-MX" sz="3500" dirty="0"/>
          </a:p>
        </p:txBody>
      </p:sp>
      <p:sp>
        <p:nvSpPr>
          <p:cNvPr id="7" name="6 Rectángulo"/>
          <p:cNvSpPr/>
          <p:nvPr/>
        </p:nvSpPr>
        <p:spPr>
          <a:xfrm>
            <a:off x="1475656" y="2090172"/>
            <a:ext cx="5976664" cy="3477875"/>
          </a:xfrm>
          <a:prstGeom prst="rect">
            <a:avLst/>
          </a:prstGeom>
        </p:spPr>
        <p:txBody>
          <a:bodyPr wrap="square">
            <a:spAutoFit/>
          </a:bodyPr>
          <a:lstStyle/>
          <a:p>
            <a:pPr algn="just"/>
            <a:r>
              <a:rPr lang="es-ES" sz="2000" dirty="0" smtClean="0">
                <a:solidFill>
                  <a:schemeClr val="accent1">
                    <a:lumMod val="75000"/>
                  </a:schemeClr>
                </a:solidFill>
              </a:rPr>
              <a:t>Conocer los criterios generales para el cumplimiento de las disposiciones en materia de la promoción de Contraloría Social (CS) 2021,para que responsables de Contraloría Social de las Instancias Ejecutoras (IE) coadyuven para que los beneficiarios o integrantes del comité(s)vigilen la aplicación correcta de los recursos públicos federales, asignados a las instancias Ejecutoras durante el ejercicio fiscal 2021para el U006- Programa de Subsidios para Organismos Descentralizados Estatales.</a:t>
            </a:r>
            <a:endParaRPr lang="es-ES" sz="2000" dirty="0">
              <a:solidFill>
                <a:schemeClr val="accent1">
                  <a:lumMod val="75000"/>
                </a:schemeClr>
              </a:solidFill>
            </a:endParaRPr>
          </a:p>
        </p:txBody>
      </p:sp>
      <p:sp>
        <p:nvSpPr>
          <p:cNvPr id="3" name="2 Rectángulo"/>
          <p:cNvSpPr/>
          <p:nvPr/>
        </p:nvSpPr>
        <p:spPr>
          <a:xfrm>
            <a:off x="2962940" y="0"/>
            <a:ext cx="1949572" cy="1246495"/>
          </a:xfrm>
          <a:prstGeom prst="rect">
            <a:avLst/>
          </a:prstGeom>
        </p:spPr>
        <p:txBody>
          <a:bodyPr wrap="none">
            <a:spAutoFit/>
          </a:bodyPr>
          <a:lstStyle/>
          <a:p>
            <a:pPr algn="ctr"/>
            <a:endParaRPr lang="es-MX" sz="2500" dirty="0" smtClean="0"/>
          </a:p>
          <a:p>
            <a:pPr algn="ctr"/>
            <a:endParaRPr lang="es-MX" sz="2500" dirty="0"/>
          </a:p>
          <a:p>
            <a:pPr algn="ctr"/>
            <a:r>
              <a:rPr lang="es-MX" sz="2500" dirty="0" smtClean="0"/>
              <a:t>A. Objetivos</a:t>
            </a:r>
            <a:endParaRPr lang="es-MX" sz="2500" dirty="0"/>
          </a:p>
        </p:txBody>
      </p:sp>
    </p:spTree>
    <p:extLst>
      <p:ext uri="{BB962C8B-B14F-4D97-AF65-F5344CB8AC3E}">
        <p14:creationId xmlns:p14="http://schemas.microsoft.com/office/powerpoint/2010/main" val="3162465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416824" cy="366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971993" y="580580"/>
            <a:ext cx="2975110" cy="477054"/>
          </a:xfrm>
          <a:prstGeom prst="rect">
            <a:avLst/>
          </a:prstGeom>
        </p:spPr>
        <p:txBody>
          <a:bodyPr wrap="none">
            <a:spAutoFit/>
          </a:bodyPr>
          <a:lstStyle/>
          <a:p>
            <a:r>
              <a:rPr lang="es-ES" sz="2500" b="1" dirty="0" smtClean="0">
                <a:solidFill>
                  <a:srgbClr val="002060"/>
                </a:solidFill>
              </a:rPr>
              <a:t>Captura de Comité</a:t>
            </a:r>
          </a:p>
        </p:txBody>
      </p:sp>
    </p:spTree>
    <p:extLst>
      <p:ext uri="{BB962C8B-B14F-4D97-AF65-F5344CB8AC3E}">
        <p14:creationId xmlns:p14="http://schemas.microsoft.com/office/powerpoint/2010/main" val="2041732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40" y="2060848"/>
            <a:ext cx="753077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555776" y="580580"/>
            <a:ext cx="3512500" cy="861774"/>
          </a:xfrm>
          <a:prstGeom prst="rect">
            <a:avLst/>
          </a:prstGeom>
        </p:spPr>
        <p:txBody>
          <a:bodyPr wrap="none">
            <a:spAutoFit/>
          </a:bodyPr>
          <a:lstStyle/>
          <a:p>
            <a:r>
              <a:rPr lang="es-ES" sz="2500" b="1" dirty="0" smtClean="0">
                <a:solidFill>
                  <a:srgbClr val="002060"/>
                </a:solidFill>
              </a:rPr>
              <a:t>Registro de Reuniones</a:t>
            </a:r>
          </a:p>
          <a:p>
            <a:endParaRPr lang="es-ES" sz="2500" b="1" dirty="0" smtClean="0">
              <a:solidFill>
                <a:srgbClr val="002060"/>
              </a:solidFill>
            </a:endParaRPr>
          </a:p>
        </p:txBody>
      </p:sp>
    </p:spTree>
    <p:extLst>
      <p:ext uri="{BB962C8B-B14F-4D97-AF65-F5344CB8AC3E}">
        <p14:creationId xmlns:p14="http://schemas.microsoft.com/office/powerpoint/2010/main" val="3454091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143000" y="731520"/>
            <a:ext cx="6597352" cy="5361776"/>
          </a:xfrm>
        </p:spPr>
        <p:txBody>
          <a:bodyPr>
            <a:normAutofit fontScale="77500" lnSpcReduction="20000"/>
          </a:bodyPr>
          <a:lstStyle/>
          <a:p>
            <a:pPr marL="45720" indent="0">
              <a:buNone/>
            </a:pPr>
            <a:r>
              <a:rPr lang="es-MX" sz="3100" dirty="0" smtClean="0"/>
              <a:t>En la secretaría de la Función Pública:</a:t>
            </a:r>
          </a:p>
          <a:p>
            <a:r>
              <a:rPr lang="es-MX" dirty="0" smtClean="0"/>
              <a:t>Denuncia Ciudadana de la Corrupción (SIDEC):</a:t>
            </a:r>
          </a:p>
          <a:p>
            <a:r>
              <a:rPr lang="es-MX" dirty="0" smtClean="0">
                <a:hlinkClick r:id="rId2"/>
              </a:rPr>
              <a:t>https://sidec.funcinpublica.gob.mx/#!/</a:t>
            </a:r>
            <a:endParaRPr lang="es-MX" dirty="0" smtClean="0"/>
          </a:p>
          <a:p>
            <a:r>
              <a:rPr lang="es-MX" dirty="0" smtClean="0"/>
              <a:t>Vía correspondencia: Envía tu escrito a la Dirección General de Denuncias e Investigaciones de la Secretaría de la Función Pública en Av. Insurgentes Sur No. 1735, Piso 2 A la Norte, Guadalupe </a:t>
            </a:r>
            <a:r>
              <a:rPr lang="es-MX" dirty="0" err="1" smtClean="0"/>
              <a:t>Inn</a:t>
            </a:r>
            <a:r>
              <a:rPr lang="es-MX" dirty="0" smtClean="0"/>
              <a:t>, </a:t>
            </a:r>
            <a:r>
              <a:rPr lang="es-MX" dirty="0" err="1" smtClean="0"/>
              <a:t>Álvarado</a:t>
            </a:r>
            <a:r>
              <a:rPr lang="es-MX" dirty="0" smtClean="0"/>
              <a:t> Obregón, CP 01020, Ciudad de México.</a:t>
            </a:r>
          </a:p>
          <a:p>
            <a:r>
              <a:rPr lang="es-MX" dirty="0" smtClean="0"/>
              <a:t>Vía telefónica: En el interior de la República al 800 11 28 700 y en la Ciudad de México 55 2000 2000</a:t>
            </a:r>
          </a:p>
          <a:p>
            <a:r>
              <a:rPr lang="es-MX" dirty="0" smtClean="0"/>
              <a:t>Presencial: En el módulo 3 de la Secretaría de la Función pública ubicado en Av. Insurgentes Sur 1735, PB, Guadalupe </a:t>
            </a:r>
            <a:r>
              <a:rPr lang="es-MX" dirty="0" err="1" smtClean="0"/>
              <a:t>Inn</a:t>
            </a:r>
            <a:r>
              <a:rPr lang="es-MX" dirty="0" smtClean="0"/>
              <a:t>, Álvaro Obregón, Código Postal 01020, Ciudad de México.</a:t>
            </a:r>
          </a:p>
          <a:p>
            <a:r>
              <a:rPr lang="es-MX" dirty="0" smtClean="0"/>
              <a:t>Vía correo </a:t>
            </a:r>
            <a:r>
              <a:rPr lang="es-MX" dirty="0" err="1" smtClean="0"/>
              <a:t>electrónico:contraloriasocial@funcionpublica.gob.mx</a:t>
            </a:r>
            <a:endParaRPr lang="es-MX" dirty="0" smtClean="0"/>
          </a:p>
          <a:p>
            <a:r>
              <a:rPr lang="es-MX" dirty="0" smtClean="0"/>
              <a:t>Plataforma: Ciudadanos Alertadores Internos y Externos de la Corrupción. La plataforma de alertadores está diseñada para atender casos graves de corrupción y/o en los que se requiere confidencialidad: </a:t>
            </a:r>
            <a:r>
              <a:rPr lang="es-MX" dirty="0" smtClean="0">
                <a:hlinkClick r:id="rId3"/>
              </a:rPr>
              <a:t>https://alertadores.funcionpublica.gob.mx</a:t>
            </a:r>
            <a:endParaRPr lang="es-MX" dirty="0" smtClean="0"/>
          </a:p>
          <a:p>
            <a:r>
              <a:rPr lang="es-MX" dirty="0" smtClean="0"/>
              <a:t>Aplicación “Denuncia Ciudadana de la Corrupción”.</a:t>
            </a:r>
            <a:endParaRPr lang="es-ES" dirty="0"/>
          </a:p>
        </p:txBody>
      </p:sp>
    </p:spTree>
    <p:extLst>
      <p:ext uri="{BB962C8B-B14F-4D97-AF65-F5344CB8AC3E}">
        <p14:creationId xmlns:p14="http://schemas.microsoft.com/office/powerpoint/2010/main" val="3733011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143000" y="731520"/>
            <a:ext cx="6400800" cy="5217760"/>
          </a:xfrm>
        </p:spPr>
        <p:txBody>
          <a:bodyPr>
            <a:normAutofit fontScale="77500" lnSpcReduction="20000"/>
          </a:bodyPr>
          <a:lstStyle/>
          <a:p>
            <a:r>
              <a:rPr lang="es-MX" dirty="0" smtClean="0"/>
              <a:t>En la Instancia Normativa</a:t>
            </a:r>
          </a:p>
          <a:p>
            <a:r>
              <a:rPr lang="es-MX" dirty="0" smtClean="0"/>
              <a:t>Correo electrónico especial: </a:t>
            </a:r>
            <a:r>
              <a:rPr lang="es-MX" dirty="0" smtClean="0">
                <a:hlinkClick r:id="rId2"/>
              </a:rPr>
              <a:t>quejas_denuncias@nube.sep.gob.mx</a:t>
            </a:r>
            <a:r>
              <a:rPr lang="es-MX" dirty="0" smtClean="0"/>
              <a:t>, con el objeto de facilitar a los miembros de las comunidades universitarias y población en general, la emisión de preguntas y/o sugerencias o, en su caso, inconformidades sobre el desarrollo de los proyectos apoyados con recursos del Programa de PSODE.</a:t>
            </a:r>
          </a:p>
          <a:p>
            <a:r>
              <a:rPr lang="es-MX" dirty="0" smtClean="0"/>
              <a:t>Directamente en la Subdirección de Evaluación de la Coordinación General, con la </a:t>
            </a:r>
            <a:r>
              <a:rPr lang="es-MX" dirty="0" err="1"/>
              <a:t>A</a:t>
            </a:r>
            <a:r>
              <a:rPr lang="es-MX" dirty="0" err="1" smtClean="0"/>
              <a:t>ct</a:t>
            </a:r>
            <a:r>
              <a:rPr lang="es-MX" dirty="0" smtClean="0"/>
              <a:t>. Sonia Tapia García, Subdirectora de Evaluación o con la Mtra. María del Consuelo Romero Sánchez, Jefe de Departamento de Evaluación Institucional, en Av. Universidad 1200, Colonia </a:t>
            </a:r>
            <a:r>
              <a:rPr lang="es-MX" dirty="0" err="1" smtClean="0"/>
              <a:t>Xoco</a:t>
            </a:r>
            <a:r>
              <a:rPr lang="es-MX" dirty="0" smtClean="0"/>
              <a:t>, Alcaldía Benito Juárez, Ciudad de México, México C.P. 03330; o bien,</a:t>
            </a:r>
          </a:p>
          <a:p>
            <a:r>
              <a:rPr lang="es-MX" dirty="0" smtClean="0"/>
              <a:t>Telefónicamente: Comunicarse al (01 55) 3601 1610 o al Conmutador de la SEP: (0155) 3601-1600</a:t>
            </a:r>
            <a:r>
              <a:rPr lang="es-MX" smtClean="0"/>
              <a:t>, extensiones </a:t>
            </a:r>
            <a:r>
              <a:rPr lang="es-MX" dirty="0" smtClean="0"/>
              <a:t>67150 O 67146,</a:t>
            </a:r>
          </a:p>
          <a:p>
            <a:r>
              <a:rPr lang="es-MX" dirty="0" smtClean="0"/>
              <a:t>Correos electrónicos personales: </a:t>
            </a:r>
            <a:r>
              <a:rPr lang="es-MX" dirty="0" smtClean="0">
                <a:hlinkClick r:id="rId3"/>
              </a:rPr>
              <a:t>stapia@nube.sep.gob.mx</a:t>
            </a:r>
            <a:r>
              <a:rPr lang="es-MX" dirty="0" smtClean="0"/>
              <a:t> o consuelo.romero@nube.sep.gob.mx</a:t>
            </a:r>
            <a:endParaRPr lang="es-ES" dirty="0"/>
          </a:p>
        </p:txBody>
      </p:sp>
    </p:spTree>
    <p:extLst>
      <p:ext uri="{BB962C8B-B14F-4D97-AF65-F5344CB8AC3E}">
        <p14:creationId xmlns:p14="http://schemas.microsoft.com/office/powerpoint/2010/main" val="73125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4069"/>
          <a:stretch/>
        </p:blipFill>
        <p:spPr bwMode="auto">
          <a:xfrm>
            <a:off x="755576" y="548679"/>
            <a:ext cx="7632848" cy="439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377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33399"/>
            <a:ext cx="411109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C:\Users\manuel_carrasco\Desktop\Logotipos\T LETRAS BAJ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72206"/>
            <a:ext cx="1830361" cy="278092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4"/>
          <a:srcRect l="34504" t="17517" r="33397" b="19485"/>
          <a:stretch/>
        </p:blipFill>
        <p:spPr>
          <a:xfrm>
            <a:off x="481089" y="372206"/>
            <a:ext cx="1282599" cy="1415282"/>
          </a:xfrm>
          <a:prstGeom prst="rect">
            <a:avLst/>
          </a:prstGeom>
        </p:spPr>
      </p:pic>
    </p:spTree>
    <p:extLst>
      <p:ext uri="{BB962C8B-B14F-4D97-AF65-F5344CB8AC3E}">
        <p14:creationId xmlns:p14="http://schemas.microsoft.com/office/powerpoint/2010/main" val="3779539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2395891" y="215811"/>
            <a:ext cx="3414717" cy="477054"/>
          </a:xfrm>
          <a:prstGeom prst="rect">
            <a:avLst/>
          </a:prstGeom>
        </p:spPr>
        <p:txBody>
          <a:bodyPr wrap="none">
            <a:spAutoFit/>
          </a:bodyPr>
          <a:lstStyle/>
          <a:p>
            <a:pPr algn="ctr"/>
            <a:r>
              <a:rPr lang="es-MX" sz="2500" b="1" dirty="0" smtClean="0"/>
              <a:t>B. Beneficios de la CS</a:t>
            </a:r>
            <a:endParaRPr lang="es-MX" sz="2500" b="1" dirty="0"/>
          </a:p>
        </p:txBody>
      </p:sp>
      <p:sp>
        <p:nvSpPr>
          <p:cNvPr id="2" name="1 CuadroTexto"/>
          <p:cNvSpPr txBox="1"/>
          <p:nvPr/>
        </p:nvSpPr>
        <p:spPr>
          <a:xfrm>
            <a:off x="1475656" y="1052736"/>
            <a:ext cx="6480720" cy="4801314"/>
          </a:xfrm>
          <a:prstGeom prst="rect">
            <a:avLst/>
          </a:prstGeom>
          <a:noFill/>
        </p:spPr>
        <p:txBody>
          <a:bodyPr wrap="square" rtlCol="0">
            <a:spAutoFit/>
          </a:bodyPr>
          <a:lstStyle/>
          <a:p>
            <a:pPr marL="285750" indent="-285750">
              <a:buFont typeface="Arial" charset="0"/>
              <a:buChar char="•"/>
            </a:pPr>
            <a:r>
              <a:rPr lang="es-MX" dirty="0" smtClean="0">
                <a:solidFill>
                  <a:schemeClr val="accent1">
                    <a:lumMod val="75000"/>
                  </a:schemeClr>
                </a:solidFill>
              </a:rPr>
              <a:t>Ciudadaniza el combate a la corrupción y a la impunidad en los programas federales de desarrollo social.</a:t>
            </a:r>
          </a:p>
          <a:p>
            <a:pPr marL="285750" indent="-285750">
              <a:buFont typeface="Arial" charset="0"/>
              <a:buChar char="•"/>
            </a:pPr>
            <a:r>
              <a:rPr lang="es-MX" dirty="0" smtClean="0">
                <a:solidFill>
                  <a:schemeClr val="accent1">
                    <a:lumMod val="75000"/>
                  </a:schemeClr>
                </a:solidFill>
              </a:rPr>
              <a:t>Vigilia las acciones gubernamentales para influir en la correcta aplicación de los recursos públicos y en la mejora de la gestión pública.</a:t>
            </a:r>
          </a:p>
          <a:p>
            <a:pPr marL="285750" indent="-285750">
              <a:buFont typeface="Arial" charset="0"/>
              <a:buChar char="•"/>
            </a:pPr>
            <a:r>
              <a:rPr lang="es-MX" dirty="0" smtClean="0">
                <a:solidFill>
                  <a:schemeClr val="accent1">
                    <a:lumMod val="75000"/>
                  </a:schemeClr>
                </a:solidFill>
              </a:rPr>
              <a:t>Inhibe el uso de los programas para fines distintos al desarrollo social.</a:t>
            </a:r>
          </a:p>
          <a:p>
            <a:pPr marL="285750" indent="-285750">
              <a:buFont typeface="Arial" charset="0"/>
              <a:buChar char="•"/>
            </a:pPr>
            <a:r>
              <a:rPr lang="es-MX" dirty="0" smtClean="0">
                <a:solidFill>
                  <a:schemeClr val="accent1">
                    <a:lumMod val="75000"/>
                  </a:schemeClr>
                </a:solidFill>
              </a:rPr>
              <a:t>Dota de herramientas a la ciudadanía y a la población beneficiaria para identificar y denunciar posibles irregularidades.</a:t>
            </a:r>
          </a:p>
          <a:p>
            <a:pPr marL="285750" indent="-285750">
              <a:buFont typeface="Arial" charset="0"/>
              <a:buChar char="•"/>
            </a:pPr>
            <a:r>
              <a:rPr lang="es-MX" dirty="0" smtClean="0">
                <a:solidFill>
                  <a:schemeClr val="accent1">
                    <a:lumMod val="75000"/>
                  </a:schemeClr>
                </a:solidFill>
              </a:rPr>
              <a:t>Fortalece la transparencia y la rendición de cuentas</a:t>
            </a:r>
          </a:p>
          <a:p>
            <a:pPr marL="285750" indent="-285750">
              <a:buFont typeface="Arial" charset="0"/>
              <a:buChar char="•"/>
            </a:pPr>
            <a:r>
              <a:rPr lang="es-MX" dirty="0" smtClean="0">
                <a:solidFill>
                  <a:schemeClr val="accent1">
                    <a:lumMod val="75000"/>
                  </a:schemeClr>
                </a:solidFill>
              </a:rPr>
              <a:t>Permite el acercamiento entre el Gobierno y la ciudadanía, e incrementa la confianza.</a:t>
            </a:r>
          </a:p>
          <a:p>
            <a:pPr marL="285750" indent="-285750">
              <a:buFont typeface="Arial" charset="0"/>
              <a:buChar char="•"/>
            </a:pPr>
            <a:r>
              <a:rPr lang="es-MX" dirty="0" smtClean="0">
                <a:solidFill>
                  <a:schemeClr val="accent1">
                    <a:lumMod val="75000"/>
                  </a:schemeClr>
                </a:solidFill>
              </a:rPr>
              <a:t>Abre nuevos espacios participativos y mejora los existentes.</a:t>
            </a:r>
          </a:p>
          <a:p>
            <a:pPr marL="285750" indent="-285750">
              <a:buFont typeface="Arial" charset="0"/>
              <a:buChar char="•"/>
            </a:pPr>
            <a:r>
              <a:rPr lang="es-MX" dirty="0" smtClean="0">
                <a:solidFill>
                  <a:schemeClr val="accent1">
                    <a:lumMod val="75000"/>
                  </a:schemeClr>
                </a:solidFill>
              </a:rPr>
              <a:t>Busca la participación ciudadana efectiva que genere impacto en la lucha contra la corrupción y la impunidad</a:t>
            </a:r>
            <a:r>
              <a:rPr lang="es-MX" dirty="0" smtClean="0"/>
              <a:t>.</a:t>
            </a:r>
            <a:endParaRPr lang="es-ES" dirty="0"/>
          </a:p>
        </p:txBody>
      </p:sp>
    </p:spTree>
    <p:extLst>
      <p:ext uri="{BB962C8B-B14F-4D97-AF65-F5344CB8AC3E}">
        <p14:creationId xmlns:p14="http://schemas.microsoft.com/office/powerpoint/2010/main" val="1898500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1259632" y="548680"/>
            <a:ext cx="6192688" cy="936104"/>
          </a:xfrm>
        </p:spPr>
        <p:txBody>
          <a:bodyPr>
            <a:noAutofit/>
          </a:bodyPr>
          <a:lstStyle/>
          <a:p>
            <a:pPr algn="ctr"/>
            <a:r>
              <a:rPr lang="es-MX" sz="3700" b="1" dirty="0" smtClean="0"/>
              <a:t>2. Marco Normativo</a:t>
            </a:r>
            <a:endParaRPr lang="es-MX" sz="3700" b="1" dirty="0"/>
          </a:p>
        </p:txBody>
      </p:sp>
      <p:sp>
        <p:nvSpPr>
          <p:cNvPr id="4" name="1 Subtítulo"/>
          <p:cNvSpPr txBox="1">
            <a:spLocks/>
          </p:cNvSpPr>
          <p:nvPr/>
        </p:nvSpPr>
        <p:spPr>
          <a:xfrm>
            <a:off x="1403648" y="2058980"/>
            <a:ext cx="6192688" cy="381829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r>
              <a:rPr lang="es-MX" sz="2000" dirty="0" smtClean="0">
                <a:solidFill>
                  <a:schemeClr val="accent1">
                    <a:lumMod val="75000"/>
                  </a:schemeClr>
                </a:solidFill>
                <a:latin typeface="Arial" panose="020B0604020202020204" pitchFamily="34" charset="0"/>
                <a:cs typeface="Arial" panose="020B0604020202020204" pitchFamily="34" charset="0"/>
              </a:rPr>
              <a:t>1.Ley General de Desarrollo Social.</a:t>
            </a:r>
          </a:p>
          <a:p>
            <a:r>
              <a:rPr lang="es-MX" sz="2000" dirty="0" smtClean="0">
                <a:solidFill>
                  <a:schemeClr val="accent1">
                    <a:lumMod val="75000"/>
                  </a:schemeClr>
                </a:solidFill>
                <a:latin typeface="Arial" panose="020B0604020202020204" pitchFamily="34" charset="0"/>
                <a:cs typeface="Arial" panose="020B0604020202020204" pitchFamily="34" charset="0"/>
              </a:rPr>
              <a:t>2. Reglamento de la Ley General de Desarrollo Social.</a:t>
            </a:r>
          </a:p>
          <a:p>
            <a:r>
              <a:rPr lang="es-MX" sz="2000" dirty="0" smtClean="0">
                <a:solidFill>
                  <a:schemeClr val="accent1">
                    <a:lumMod val="75000"/>
                  </a:schemeClr>
                </a:solidFill>
                <a:latin typeface="Arial" panose="020B0604020202020204" pitchFamily="34" charset="0"/>
                <a:cs typeface="Arial" panose="020B0604020202020204" pitchFamily="34" charset="0"/>
              </a:rPr>
              <a:t>3.Lineamientos para la promoción y operación de la Contraloría Social en los Programas Federales de Desarrollo Social.</a:t>
            </a:r>
          </a:p>
          <a:p>
            <a:r>
              <a:rPr lang="es-MX" sz="2000" dirty="0" smtClean="0">
                <a:solidFill>
                  <a:schemeClr val="accent1">
                    <a:lumMod val="75000"/>
                  </a:schemeClr>
                </a:solidFill>
                <a:latin typeface="Arial" panose="020B0604020202020204" pitchFamily="34" charset="0"/>
                <a:cs typeface="Arial" panose="020B0604020202020204" pitchFamily="34" charset="0"/>
              </a:rPr>
              <a:t>4. Contraloría Social Normatividad Aplicable</a:t>
            </a:r>
          </a:p>
          <a:p>
            <a:endParaRPr lang="es-MX" sz="2000" dirty="0" smtClean="0"/>
          </a:p>
          <a:p>
            <a:endParaRPr lang="es-MX" sz="3000" dirty="0" smtClean="0"/>
          </a:p>
          <a:p>
            <a:pPr marL="514350" indent="-514350">
              <a:buAutoNum type="arabicPeriod"/>
            </a:pPr>
            <a:endParaRPr lang="es-MX" sz="3000" dirty="0" smtClean="0"/>
          </a:p>
          <a:p>
            <a:pPr marL="514350" indent="-514350">
              <a:buAutoNum type="arabicPeriod"/>
            </a:pPr>
            <a:endParaRPr lang="es-MX" sz="3000" dirty="0" smtClean="0"/>
          </a:p>
          <a:p>
            <a:pPr marL="514350" indent="-514350">
              <a:buAutoNum type="arabicPeriod"/>
            </a:pPr>
            <a:endParaRPr lang="es-MX" sz="3000" dirty="0"/>
          </a:p>
        </p:txBody>
      </p:sp>
    </p:spTree>
    <p:extLst>
      <p:ext uri="{BB962C8B-B14F-4D97-AF65-F5344CB8AC3E}">
        <p14:creationId xmlns:p14="http://schemas.microsoft.com/office/powerpoint/2010/main" val="1366376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Conector recto"/>
          <p:cNvCxnSpPr/>
          <p:nvPr/>
        </p:nvCxnSpPr>
        <p:spPr>
          <a:xfrm>
            <a:off x="2699792" y="2060848"/>
            <a:ext cx="1224136"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4572000" y="234888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V="1">
            <a:off x="4572000" y="429309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V="1">
            <a:off x="5436096" y="2060848"/>
            <a:ext cx="129614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2339752" y="3861048"/>
            <a:ext cx="1584176"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H="1" flipV="1">
            <a:off x="5436096" y="4005064"/>
            <a:ext cx="1080120" cy="93610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Marcador de contenido 2"/>
          <p:cNvPicPr>
            <a:picLocks noGrp="1" noChangeAspect="1"/>
          </p:cNvPicPr>
          <p:nvPr>
            <p:ph sz="quarter" idx="13"/>
          </p:nvPr>
        </p:nvPicPr>
        <p:blipFill rotWithShape="1">
          <a:blip r:embed="rId2"/>
          <a:srcRect l="40824" t="30941" r="8326" b="12442"/>
          <a:stretch/>
        </p:blipFill>
        <p:spPr>
          <a:xfrm>
            <a:off x="2123728" y="1124745"/>
            <a:ext cx="5328592" cy="4145756"/>
          </a:xfrm>
          <a:prstGeom prst="rect">
            <a:avLst/>
          </a:prstGeom>
        </p:spPr>
      </p:pic>
    </p:spTree>
    <p:extLst>
      <p:ext uri="{BB962C8B-B14F-4D97-AF65-F5344CB8AC3E}">
        <p14:creationId xmlns:p14="http://schemas.microsoft.com/office/powerpoint/2010/main" val="2275611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327" y="230664"/>
            <a:ext cx="1368000" cy="147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442" y="1988840"/>
            <a:ext cx="1368000" cy="144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4151140"/>
            <a:ext cx="2346516" cy="972574"/>
          </a:xfrm>
          <a:prstGeom prst="rect">
            <a:avLst/>
          </a:prstGeom>
        </p:spPr>
      </p:pic>
      <p:pic>
        <p:nvPicPr>
          <p:cNvPr id="4" name="Imagen 3"/>
          <p:cNvPicPr>
            <a:picLocks noChangeAspect="1"/>
          </p:cNvPicPr>
          <p:nvPr/>
        </p:nvPicPr>
        <p:blipFill rotWithShape="1">
          <a:blip r:embed="rId5"/>
          <a:srcRect l="1712" t="23924" r="36304" b="21052"/>
          <a:stretch/>
        </p:blipFill>
        <p:spPr>
          <a:xfrm>
            <a:off x="323528" y="620688"/>
            <a:ext cx="5563450" cy="5544616"/>
          </a:xfrm>
          <a:prstGeom prst="rect">
            <a:avLst/>
          </a:prstGeom>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220607"/>
            <a:ext cx="1747025" cy="14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2238994"/>
            <a:ext cx="1368000" cy="14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404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1143000" y="731520"/>
            <a:ext cx="7101408" cy="5217760"/>
          </a:xfrm>
        </p:spPr>
        <p:txBody>
          <a:bodyPr>
            <a:normAutofit fontScale="62500" lnSpcReduction="20000"/>
          </a:bodyPr>
          <a:lstStyle/>
          <a:p>
            <a:pPr marL="45720" indent="0">
              <a:buNone/>
            </a:pPr>
            <a:r>
              <a:rPr lang="es-MX" dirty="0" smtClean="0"/>
              <a:t> </a:t>
            </a:r>
            <a:r>
              <a:rPr lang="es-MX" dirty="0" smtClean="0">
                <a:solidFill>
                  <a:schemeClr val="accent1">
                    <a:lumMod val="75000"/>
                  </a:schemeClr>
                </a:solidFill>
              </a:rPr>
              <a:t>Sexta</a:t>
            </a:r>
            <a:r>
              <a:rPr lang="es-MX" dirty="0" smtClean="0">
                <a:solidFill>
                  <a:schemeClr val="accent1">
                    <a:lumMod val="75000"/>
                  </a:schemeClr>
                </a:solidFill>
              </a:rPr>
              <a:t>.- “ LA SEP”  y “ El GOBIERNO DEL ESTADO” acuerdan que para realizar sus aportaciones  “LAS UNIVERSIDADES”, éstas deberán presentarles un escrito mediante el cual se obliga(n) a lo siguiente:</a:t>
            </a:r>
          </a:p>
          <a:p>
            <a:pPr marL="45720" indent="0">
              <a:buNone/>
            </a:pPr>
            <a:r>
              <a:rPr lang="es-MX" dirty="0" smtClean="0">
                <a:solidFill>
                  <a:schemeClr val="accent1">
                    <a:lumMod val="75000"/>
                  </a:schemeClr>
                </a:solidFill>
              </a:rPr>
              <a:t> c).-Destinar </a:t>
            </a:r>
            <a:r>
              <a:rPr lang="es-MX" dirty="0" smtClean="0">
                <a:solidFill>
                  <a:schemeClr val="accent1">
                    <a:lumMod val="75000"/>
                  </a:schemeClr>
                </a:solidFill>
              </a:rPr>
              <a:t>el apoyo financiero objeto de este convenio y los productos que genere únicamente al desarrollo sus programas y proyectos de docencia, difusión de la cultura y extensión de servicios, así como a los apoyos administrativos indispensables para la realización de sus actividades académicas, en los términos establecidos en el mismo;</a:t>
            </a:r>
          </a:p>
          <a:p>
            <a:pPr marL="45720" indent="0">
              <a:buNone/>
            </a:pPr>
            <a:r>
              <a:rPr lang="es-MX" dirty="0" smtClean="0">
                <a:solidFill>
                  <a:schemeClr val="accent1">
                    <a:lumMod val="75000"/>
                  </a:schemeClr>
                </a:solidFill>
              </a:rPr>
              <a:t>f).-Difundir </a:t>
            </a:r>
            <a:r>
              <a:rPr lang="es-MX" dirty="0" smtClean="0">
                <a:solidFill>
                  <a:schemeClr val="accent1">
                    <a:lumMod val="75000"/>
                  </a:schemeClr>
                </a:solidFill>
              </a:rPr>
              <a:t>y promover la Contraloría Social del Programa Subsidios para Organismos Descentralizados Estatales, con base a lo establecido en la normatividad aplicable y en los “Lineamientos para la promoción y </a:t>
            </a:r>
            <a:r>
              <a:rPr lang="es-MX" dirty="0" smtClean="0">
                <a:solidFill>
                  <a:schemeClr val="accent1">
                    <a:lumMod val="75000"/>
                  </a:schemeClr>
                </a:solidFill>
              </a:rPr>
              <a:t>operación de la Contraloría Social en los programas federales de desarrollo social”, publicados en el Diario Oficial de la Federación el28 de octubre de 2016, así como, en los documentos de Contraloría Social autorizados po</a:t>
            </a:r>
            <a:r>
              <a:rPr lang="es-MX" dirty="0" smtClean="0">
                <a:solidFill>
                  <a:schemeClr val="accent1">
                    <a:lumMod val="75000"/>
                  </a:schemeClr>
                </a:solidFill>
              </a:rPr>
              <a:t>r la Secretaria de la Función Pública (SPF). Asimismo, realizar acciones para capacitar a los beneficiarios, elaborar y distribuir materiales de capacitación y de difusión, colaborar en la instalación de Comités de Contraloría</a:t>
            </a:r>
            <a:r>
              <a:rPr lang="es-MX" dirty="0" smtClean="0">
                <a:solidFill>
                  <a:schemeClr val="accent1">
                    <a:lumMod val="75000"/>
                  </a:schemeClr>
                </a:solidFill>
              </a:rPr>
              <a:t> Social y asesorar a sus integrantes y beneficiarios, atender solicitudes de información  del Programa Subsidios para  Organismos Descentralizados Estatales, y  en materia de quejas y denuncias integrar un expediente y turnarlo a la instancia correspondiente para su atención y seguimiento.</a:t>
            </a:r>
          </a:p>
          <a:p>
            <a:pPr marL="45720" indent="0">
              <a:buNone/>
            </a:pPr>
            <a:r>
              <a:rPr lang="es-MX" dirty="0" smtClean="0">
                <a:solidFill>
                  <a:schemeClr val="accent1">
                    <a:lumMod val="75000"/>
                  </a:schemeClr>
                </a:solidFill>
              </a:rPr>
              <a:t>h).-Resguardar de conformidad con las disposiciones legales aplicables, la documentación original justificativa y aprobatoria del ejercicio y aplicación de los recursos financieros del presente convenio para efectos de rendición de cuentas, transparencia y fiscalización ;</a:t>
            </a:r>
          </a:p>
          <a:p>
            <a:pPr marL="45720" indent="0">
              <a:buNone/>
            </a:pPr>
            <a:r>
              <a:rPr lang="es-MX" dirty="0" smtClean="0">
                <a:solidFill>
                  <a:schemeClr val="accent1">
                    <a:lumMod val="75000"/>
                  </a:schemeClr>
                </a:solidFill>
              </a:rPr>
              <a:t>i).-Publicar y mantener actualizada en su página de Internet  la información respectiva a su presupuesto y ejercicio del mismo, que contenga la correspondiente a los recursos financieros que reciba con motivo de este convenio;</a:t>
            </a:r>
            <a:endParaRPr lang="es-ES" dirty="0">
              <a:solidFill>
                <a:schemeClr val="accent1">
                  <a:lumMod val="75000"/>
                </a:schemeClr>
              </a:solidFill>
            </a:endParaRPr>
          </a:p>
        </p:txBody>
      </p:sp>
    </p:spTree>
    <p:extLst>
      <p:ext uri="{BB962C8B-B14F-4D97-AF65-F5344CB8AC3E}">
        <p14:creationId xmlns:p14="http://schemas.microsoft.com/office/powerpoint/2010/main" val="174692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79386" y="3068960"/>
            <a:ext cx="7560840" cy="1800200"/>
          </a:xfrm>
        </p:spPr>
        <p:txBody>
          <a:bodyPr>
            <a:normAutofit/>
          </a:bodyPr>
          <a:lstStyle/>
          <a:p>
            <a:pPr marL="457200" indent="-457200" algn="l">
              <a:buAutoNum type="alphaUcPeriod"/>
            </a:pPr>
            <a:r>
              <a:rPr lang="es-MX" dirty="0" smtClean="0">
                <a:solidFill>
                  <a:schemeClr val="accent1">
                    <a:lumMod val="75000"/>
                  </a:schemeClr>
                </a:solidFill>
              </a:rPr>
              <a:t>Guía Operativa</a:t>
            </a:r>
          </a:p>
          <a:p>
            <a:pPr marL="457200" indent="-457200" algn="l">
              <a:buAutoNum type="alphaUcPeriod"/>
            </a:pPr>
            <a:r>
              <a:rPr lang="es-MX" dirty="0" smtClean="0">
                <a:solidFill>
                  <a:schemeClr val="accent1">
                    <a:lumMod val="75000"/>
                  </a:schemeClr>
                </a:solidFill>
              </a:rPr>
              <a:t>Programa Anual de Contraloría Social (PATCS)</a:t>
            </a:r>
          </a:p>
          <a:p>
            <a:pPr marL="457200" indent="-457200" algn="l">
              <a:buAutoNum type="alphaUcPeriod"/>
            </a:pPr>
            <a:r>
              <a:rPr lang="es-MX" dirty="0" smtClean="0">
                <a:solidFill>
                  <a:schemeClr val="accent1">
                    <a:lumMod val="75000"/>
                  </a:schemeClr>
                </a:solidFill>
              </a:rPr>
              <a:t>Esquema de CS</a:t>
            </a:r>
          </a:p>
          <a:p>
            <a:pPr marL="457200" indent="-457200" algn="l">
              <a:buAutoNum type="alphaUcPeriod"/>
            </a:pPr>
            <a:endParaRPr lang="es-MX" dirty="0"/>
          </a:p>
        </p:txBody>
      </p:sp>
      <p:sp>
        <p:nvSpPr>
          <p:cNvPr id="4" name="3 Rectángulo"/>
          <p:cNvSpPr/>
          <p:nvPr/>
        </p:nvSpPr>
        <p:spPr>
          <a:xfrm>
            <a:off x="979386" y="1465776"/>
            <a:ext cx="5870518" cy="661720"/>
          </a:xfrm>
          <a:prstGeom prst="rect">
            <a:avLst/>
          </a:prstGeom>
        </p:spPr>
        <p:txBody>
          <a:bodyPr wrap="none">
            <a:spAutoFit/>
          </a:bodyPr>
          <a:lstStyle/>
          <a:p>
            <a:pPr algn="ctr"/>
            <a:r>
              <a:rPr lang="es-MX" sz="3700" dirty="0" smtClean="0"/>
              <a:t>3. Documentos Normativos</a:t>
            </a:r>
            <a:endParaRPr lang="es-MX" sz="3700" dirty="0"/>
          </a:p>
        </p:txBody>
      </p:sp>
    </p:spTree>
    <p:extLst>
      <p:ext uri="{BB962C8B-B14F-4D97-AF65-F5344CB8AC3E}">
        <p14:creationId xmlns:p14="http://schemas.microsoft.com/office/powerpoint/2010/main" val="3973784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EBF901312309A4F88DD8B2B771293A7" ma:contentTypeVersion="1" ma:contentTypeDescription="Crear nuevo documento." ma:contentTypeScope="" ma:versionID="903cdb71abd5485f0c355dc1e34b4ca6">
  <xsd:schema xmlns:xsd="http://www.w3.org/2001/XMLSchema" xmlns:xs="http://www.w3.org/2001/XMLSchema" xmlns:p="http://schemas.microsoft.com/office/2006/metadata/properties" xmlns:ns1="http://schemas.microsoft.com/sharepoint/v3" targetNamespace="http://schemas.microsoft.com/office/2006/metadata/properties" ma:root="true" ma:fieldsID="545b9cca86c6060de293fc16275d6aa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9AF4CD-205F-467C-810E-805359DF2FFF}"/>
</file>

<file path=customXml/itemProps2.xml><?xml version="1.0" encoding="utf-8"?>
<ds:datastoreItem xmlns:ds="http://schemas.openxmlformats.org/officeDocument/2006/customXml" ds:itemID="{623E50DA-EF8E-428A-939C-8EE0024D7D80}"/>
</file>

<file path=customXml/itemProps3.xml><?xml version="1.0" encoding="utf-8"?>
<ds:datastoreItem xmlns:ds="http://schemas.openxmlformats.org/officeDocument/2006/customXml" ds:itemID="{B4649C41-2139-4BD3-8818-C909E6CB8DBB}"/>
</file>

<file path=docProps/app.xml><?xml version="1.0" encoding="utf-8"?>
<Properties xmlns="http://schemas.openxmlformats.org/officeDocument/2006/extended-properties" xmlns:vt="http://schemas.openxmlformats.org/officeDocument/2006/docPropsVTypes">
  <Template>Slipstream</Template>
  <TotalTime>3065</TotalTime>
  <Words>1332</Words>
  <Application>Microsoft Office PowerPoint</Application>
  <PresentationFormat>Presentación en pantalla (4:3)</PresentationFormat>
  <Paragraphs>96</Paragraphs>
  <Slides>35</Slides>
  <Notes>1</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Transmisión de listas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LILIA PADILLA</dc:creator>
  <cp:lastModifiedBy>almacen-lap</cp:lastModifiedBy>
  <cp:revision>155</cp:revision>
  <dcterms:created xsi:type="dcterms:W3CDTF">2017-06-01T16:55:42Z</dcterms:created>
  <dcterms:modified xsi:type="dcterms:W3CDTF">2021-08-08T21:53:11Z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0x010100EEBF901312309A4F88DD8B2B771293A7</vt:lpwstr>
  </property>
</Properties>
</file>